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80" r:id="rId3"/>
    <p:sldId id="257" r:id="rId4"/>
    <p:sldId id="258" r:id="rId5"/>
    <p:sldId id="262" r:id="rId6"/>
    <p:sldId id="266" r:id="rId7"/>
    <p:sldId id="285" r:id="rId8"/>
    <p:sldId id="283" r:id="rId9"/>
    <p:sldId id="284" r:id="rId10"/>
    <p:sldId id="264" r:id="rId11"/>
    <p:sldId id="276" r:id="rId12"/>
    <p:sldId id="265" r:id="rId13"/>
    <p:sldId id="274" r:id="rId14"/>
    <p:sldId id="273" r:id="rId15"/>
    <p:sldId id="272" r:id="rId16"/>
    <p:sldId id="275" r:id="rId17"/>
    <p:sldId id="279" r:id="rId18"/>
    <p:sldId id="278" r:id="rId19"/>
    <p:sldId id="289" r:id="rId20"/>
    <p:sldId id="271" r:id="rId21"/>
    <p:sldId id="270" r:id="rId22"/>
    <p:sldId id="267" r:id="rId23"/>
    <p:sldId id="286" r:id="rId24"/>
    <p:sldId id="287" r:id="rId25"/>
    <p:sldId id="281" r:id="rId26"/>
    <p:sldId id="288"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46"/>
    <a:srgbClr val="EDB112"/>
    <a:srgbClr val="A4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09" autoAdjust="0"/>
  </p:normalViewPr>
  <p:slideViewPr>
    <p:cSldViewPr>
      <p:cViewPr varScale="1">
        <p:scale>
          <a:sx n="81" d="100"/>
          <a:sy n="81" d="100"/>
        </p:scale>
        <p:origin x="8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25EB2B93-5409-4068-A9C6-5013DDC24AE8}" type="datetimeFigureOut">
              <a:rPr lang="en-US" smtClean="0"/>
              <a:t>9/8/2014</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0C59F6EB-C5E2-4C67-9FC3-B89D7DAF9870}" type="slidenum">
              <a:rPr lang="en-US" smtClean="0"/>
              <a:t>‹#›</a:t>
            </a:fld>
            <a:endParaRPr lang="en-US"/>
          </a:p>
        </p:txBody>
      </p:sp>
    </p:spTree>
    <p:extLst>
      <p:ext uri="{BB962C8B-B14F-4D97-AF65-F5344CB8AC3E}">
        <p14:creationId xmlns:p14="http://schemas.microsoft.com/office/powerpoint/2010/main" val="310642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a:t>
            </a:r>
          </a:p>
          <a:p>
            <a:r>
              <a:rPr lang="en-US" dirty="0" smtClean="0"/>
              <a:t>I’d like</a:t>
            </a:r>
            <a:r>
              <a:rPr lang="en-US" baseline="0" dirty="0" smtClean="0"/>
              <a:t> to start by thanking the Summit planning committee and the Healthy Homes Initiative Steering Committee for bringing us together today.</a:t>
            </a:r>
          </a:p>
          <a:p>
            <a:r>
              <a:rPr lang="en-US" dirty="0" smtClean="0"/>
              <a:t>Thanks to the Initiative’s Advisory Council for helping guide us. I want to recognize and appreciate the participation</a:t>
            </a:r>
            <a:r>
              <a:rPr lang="en-US" baseline="0" dirty="0" smtClean="0"/>
              <a:t> of our federal, state, county, city, university, private and non-profit partners.</a:t>
            </a:r>
          </a:p>
          <a:p>
            <a:r>
              <a:rPr lang="en-US" baseline="0" dirty="0" smtClean="0"/>
              <a:t>Many thanks to our distinguished guests for their welcoming remarks.</a:t>
            </a:r>
          </a:p>
          <a:p>
            <a:r>
              <a:rPr lang="en-US" baseline="0" dirty="0" smtClean="0"/>
              <a:t>Most importantly, my thanks to all of you for being here, willing to contribute your expertise to improving health in our region by improving healthy homes.</a:t>
            </a:r>
          </a:p>
          <a:p>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1</a:t>
            </a:fld>
            <a:endParaRPr lang="en-US"/>
          </a:p>
        </p:txBody>
      </p:sp>
    </p:spTree>
    <p:extLst>
      <p:ext uri="{BB962C8B-B14F-4D97-AF65-F5344CB8AC3E}">
        <p14:creationId xmlns:p14="http://schemas.microsoft.com/office/powerpoint/2010/main" val="142888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distinction between</a:t>
            </a:r>
            <a:r>
              <a:rPr lang="en-US" baseline="0" dirty="0" smtClean="0"/>
              <a:t> Single Family and Multi Family homes is an important one when we move into the implementation of our plans.</a:t>
            </a:r>
          </a:p>
          <a:p>
            <a:endParaRPr lang="en-US" baseline="0" dirty="0" smtClean="0"/>
          </a:p>
          <a:p>
            <a:r>
              <a:rPr lang="en-US" baseline="0" dirty="0" smtClean="0"/>
              <a:t>Single Family homeowners may have different motivations when it comes to property repair and remediation.  Here we see the median age of Single Family homes by Census Tract.</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10</a:t>
            </a:fld>
            <a:endParaRPr lang="en-US"/>
          </a:p>
        </p:txBody>
      </p:sp>
    </p:spTree>
    <p:extLst>
      <p:ext uri="{BB962C8B-B14F-4D97-AF65-F5344CB8AC3E}">
        <p14:creationId xmlns:p14="http://schemas.microsoft.com/office/powerpoint/2010/main" val="15051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Department of Buildings cites owners for code violations, one of which is for flaky or peeling interior paint.  311 calls also provide address level reports on paint problems. This can help us understand where exposure to lead paint might be higher.  </a:t>
            </a:r>
          </a:p>
          <a:p>
            <a:endParaRPr lang="en-US" dirty="0" smtClean="0"/>
          </a:p>
          <a:p>
            <a:r>
              <a:rPr lang="en-US" dirty="0" smtClean="0"/>
              <a:t>Taking these point locations of violations and 311 Complaints and summarizing them by Census Tract, we can see clear patterns that were more difficult to see with just the points. </a:t>
            </a:r>
          </a:p>
          <a:p>
            <a:endParaRPr lang="en-US" dirty="0" smtClean="0"/>
          </a:p>
          <a:p>
            <a:r>
              <a:rPr lang="en-US" dirty="0" smtClean="0"/>
              <a:t>Now admittedly, this data comes only from where building inspections were done, and only from where someone decided to place</a:t>
            </a:r>
            <a:r>
              <a:rPr lang="en-US" baseline="0" dirty="0" smtClean="0"/>
              <a:t> that 311 call, but it provides another valuable perspective to help locate the hazard of flaky, peeling lead paint in older homes.</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11</a:t>
            </a:fld>
            <a:endParaRPr lang="en-US"/>
          </a:p>
        </p:txBody>
      </p:sp>
    </p:spTree>
    <p:extLst>
      <p:ext uri="{BB962C8B-B14F-4D97-AF65-F5344CB8AC3E}">
        <p14:creationId xmlns:p14="http://schemas.microsoft.com/office/powerpoint/2010/main" val="46675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physical environment factor is rodents.  Rats and mice leave urine trails and their presence in a home can negatively affect asthma symptoms.</a:t>
            </a:r>
          </a:p>
          <a:p>
            <a:endParaRPr lang="en-US" dirty="0" smtClean="0"/>
          </a:p>
          <a:p>
            <a:r>
              <a:rPr lang="en-US" dirty="0" smtClean="0"/>
              <a:t>Two Chicago data sources were found to have reports on rodents:  Building code violations, on the left, and 311 Requests for Rat Baiting, on the right.</a:t>
            </a:r>
          </a:p>
          <a:p>
            <a:endParaRPr lang="en-US" dirty="0" smtClean="0"/>
          </a:p>
          <a:p>
            <a:r>
              <a:rPr lang="en-US" dirty="0" smtClean="0"/>
              <a:t>These maps show the large concentrations of elevated rodent</a:t>
            </a:r>
            <a:r>
              <a:rPr lang="en-US" baseline="0" dirty="0" smtClean="0"/>
              <a:t> populations, with rat baiting being an outdoor activity that indicates potential for indoor exposures.</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12</a:t>
            </a:fld>
            <a:endParaRPr lang="en-US"/>
          </a:p>
        </p:txBody>
      </p:sp>
    </p:spTree>
    <p:extLst>
      <p:ext uri="{BB962C8B-B14F-4D97-AF65-F5344CB8AC3E}">
        <p14:creationId xmlns:p14="http://schemas.microsoft.com/office/powerpoint/2010/main" val="231370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Roaches are another contributor to allergens and asthma triggers,</a:t>
            </a:r>
            <a:r>
              <a:rPr lang="en-US" baseline="0" dirty="0" smtClean="0"/>
              <a:t> as Dr. Binns explained.  Again the code violations show us the spatial distribution of roaches in Chicago.</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13</a:t>
            </a:fld>
            <a:endParaRPr lang="en-US"/>
          </a:p>
        </p:txBody>
      </p:sp>
    </p:spTree>
    <p:extLst>
      <p:ext uri="{BB962C8B-B14F-4D97-AF65-F5344CB8AC3E}">
        <p14:creationId xmlns:p14="http://schemas.microsoft.com/office/powerpoint/2010/main" val="10732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code violations for missing Carbon Monoxide detectors, an easy preventative measure against injury.</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14</a:t>
            </a:fld>
            <a:endParaRPr lang="en-US"/>
          </a:p>
        </p:txBody>
      </p:sp>
    </p:spTree>
    <p:extLst>
      <p:ext uri="{BB962C8B-B14F-4D97-AF65-F5344CB8AC3E}">
        <p14:creationId xmlns:p14="http://schemas.microsoft.com/office/powerpoint/2010/main" val="200394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Indoor</a:t>
            </a:r>
            <a:r>
              <a:rPr lang="en-US" baseline="0" dirty="0" smtClean="0"/>
              <a:t> radon exposure is the second leading cause of lung cancer in the US.  </a:t>
            </a:r>
            <a:r>
              <a:rPr lang="en-US" dirty="0" smtClean="0"/>
              <a:t>Radon gas is an</a:t>
            </a:r>
            <a:r>
              <a:rPr lang="en-US" baseline="0" dirty="0" smtClean="0"/>
              <a:t> infrastructure problem that can be mitigated if found at dangerous levels.</a:t>
            </a:r>
          </a:p>
          <a:p>
            <a:endParaRPr lang="en-US" baseline="0" dirty="0" smtClean="0"/>
          </a:p>
          <a:p>
            <a:r>
              <a:rPr lang="en-US" baseline="0" dirty="0" smtClean="0"/>
              <a:t>I found that although the overall average level for Cook County was quite low, there are specific clusters with elevated levels.</a:t>
            </a:r>
          </a:p>
          <a:p>
            <a:endParaRPr lang="en-US" baseline="0" dirty="0" smtClean="0"/>
          </a:p>
          <a:p>
            <a:r>
              <a:rPr lang="en-US" baseline="0" dirty="0" smtClean="0"/>
              <a:t>These readings are from the </a:t>
            </a:r>
            <a:r>
              <a:rPr lang="en-US" dirty="0"/>
              <a:t>Illinois Emergency Management Agency (IEMA) and show the average ambient indoor radon level by ZIP Code on the left, and on the right, the percentage of measurements in each ZIP code above the hazardous level of 4 picocuries per Liter.</a:t>
            </a:r>
          </a:p>
        </p:txBody>
      </p:sp>
      <p:sp>
        <p:nvSpPr>
          <p:cNvPr id="4" name="Slide Number Placeholder 3"/>
          <p:cNvSpPr>
            <a:spLocks noGrp="1"/>
          </p:cNvSpPr>
          <p:nvPr>
            <p:ph type="sldNum" sz="quarter" idx="10"/>
          </p:nvPr>
        </p:nvSpPr>
        <p:spPr/>
        <p:txBody>
          <a:bodyPr/>
          <a:lstStyle/>
          <a:p>
            <a:fld id="{A299733E-4DE5-4733-ADD7-55FE744CFFEB}" type="slidenum">
              <a:rPr lang="en-US" smtClean="0"/>
              <a:t>15</a:t>
            </a:fld>
            <a:endParaRPr lang="en-US"/>
          </a:p>
        </p:txBody>
      </p:sp>
    </p:spTree>
    <p:extLst>
      <p:ext uri="{BB962C8B-B14F-4D97-AF65-F5344CB8AC3E}">
        <p14:creationId xmlns:p14="http://schemas.microsoft.com/office/powerpoint/2010/main" val="152534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maintenance and general state</a:t>
            </a:r>
            <a:r>
              <a:rPr lang="en-US" baseline="0" dirty="0" smtClean="0"/>
              <a:t> of repair are strong indicators of housing conditions.  One way to visualize this is with Chicago Permit data for Repairs and Renovations, shown on the left.</a:t>
            </a:r>
          </a:p>
          <a:p>
            <a:endParaRPr lang="en-US" baseline="0" dirty="0" smtClean="0"/>
          </a:p>
          <a:p>
            <a:r>
              <a:rPr lang="en-US" baseline="0" dirty="0" smtClean="0"/>
              <a:t>Whether high rates of permitting should be seen as positive or negative depends on the hazard in question.</a:t>
            </a:r>
          </a:p>
          <a:p>
            <a:endParaRPr lang="en-US" baseline="0" dirty="0" smtClean="0"/>
          </a:p>
          <a:p>
            <a:r>
              <a:rPr lang="en-US" baseline="0" dirty="0" smtClean="0"/>
              <a:t>For lead poisoning, for example, it could be either, with lead remediation seen as good, so long as it’s done safely, while the disturbance of paint associated with other renovations may cause hazardous dust exposure.</a:t>
            </a:r>
          </a:p>
          <a:p>
            <a:endParaRPr lang="en-US" baseline="0" dirty="0" smtClean="0"/>
          </a:p>
          <a:p>
            <a:r>
              <a:rPr lang="en-US" baseline="0" dirty="0" smtClean="0"/>
              <a:t>The map on the right shows Hotline calls to the renter advocacy group, Metropolitan Tenants Organization, regarding homes in need of repair.</a:t>
            </a:r>
            <a:r>
              <a:rPr lang="en-US" baseline="0" dirty="0"/>
              <a:t> </a:t>
            </a:r>
            <a:r>
              <a:rPr lang="en-US" baseline="0" dirty="0" smtClean="0"/>
              <a:t> They receive over 10,000 calls per year, making this a rich and useful dataset for identifying areas with especially prevalent hazards.</a:t>
            </a:r>
          </a:p>
        </p:txBody>
      </p:sp>
      <p:sp>
        <p:nvSpPr>
          <p:cNvPr id="4" name="Slide Number Placeholder 3"/>
          <p:cNvSpPr>
            <a:spLocks noGrp="1"/>
          </p:cNvSpPr>
          <p:nvPr>
            <p:ph type="sldNum" sz="quarter" idx="10"/>
          </p:nvPr>
        </p:nvSpPr>
        <p:spPr/>
        <p:txBody>
          <a:bodyPr/>
          <a:lstStyle/>
          <a:p>
            <a:fld id="{A299733E-4DE5-4733-ADD7-55FE744CFFEB}" type="slidenum">
              <a:rPr lang="en-US" smtClean="0"/>
              <a:t>16</a:t>
            </a:fld>
            <a:endParaRPr lang="en-US"/>
          </a:p>
        </p:txBody>
      </p:sp>
    </p:spTree>
    <p:extLst>
      <p:ext uri="{BB962C8B-B14F-4D97-AF65-F5344CB8AC3E}">
        <p14:creationId xmlns:p14="http://schemas.microsoft.com/office/powerpoint/2010/main" val="174066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the US Census Bureau’s Housing Survey measures 4 factors they deem to be Severe Housing Problems.  This map shows the distribution rate of households</a:t>
            </a:r>
            <a:r>
              <a:rPr lang="en-US" baseline="0" dirty="0" smtClean="0"/>
              <a:t> with at least one of these problems.</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17</a:t>
            </a:fld>
            <a:endParaRPr lang="en-US"/>
          </a:p>
        </p:txBody>
      </p:sp>
    </p:spTree>
    <p:extLst>
      <p:ext uri="{BB962C8B-B14F-4D97-AF65-F5344CB8AC3E}">
        <p14:creationId xmlns:p14="http://schemas.microsoft.com/office/powerpoint/2010/main" val="411695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covered socioeconomic and demographic factors</a:t>
            </a:r>
            <a:r>
              <a:rPr lang="en-US" baseline="0" dirty="0" smtClean="0"/>
              <a:t> to indicate vulnerable populations, and seen various ways to understand the quality of the home environment.  Now let’s look at some of the major health outcomes we are trying to prevent by addressing unhealthy housing.</a:t>
            </a:r>
          </a:p>
          <a:p>
            <a:endParaRPr lang="en-US" baseline="0" dirty="0" smtClean="0"/>
          </a:p>
          <a:p>
            <a:r>
              <a:rPr lang="en-US" baseline="0" dirty="0" smtClean="0"/>
              <a:t>Lead poisoning causes are well understood, but we are still reacting to reported EBLs instead of proactively addressing the underlying causes.  </a:t>
            </a:r>
          </a:p>
          <a:p>
            <a:endParaRPr lang="en-US" baseline="0" dirty="0" smtClean="0"/>
          </a:p>
          <a:p>
            <a:r>
              <a:rPr lang="en-US" baseline="0" dirty="0" smtClean="0"/>
              <a:t>The first map on the left shows the number of blood lead level tests done in Chicago and Cook County.  </a:t>
            </a:r>
          </a:p>
          <a:p>
            <a:endParaRPr lang="en-US" baseline="0" dirty="0" smtClean="0"/>
          </a:p>
          <a:p>
            <a:r>
              <a:rPr lang="en-US" baseline="0" dirty="0" smtClean="0"/>
              <a:t>The map on the right shows the rates of tested kids with an elevated blood lead level over 5 micrograms per deciliter.  This is where the Census tract level analysis really improves upon past neighborhood level analyses, showing much greater detail.</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3746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Asthma hospitalizations are one way to show the disease prevalence, but we know the hospital</a:t>
            </a:r>
            <a:r>
              <a:rPr lang="en-US" baseline="0" dirty="0" smtClean="0"/>
              <a:t> may not be near a patient’s residence.  Using data from Chicago Fire Department ambulance runs where albuterol was administered, presumably as a treatment for an asthma attack, we get a map attributing the condition to the patient’s locations, many of which are residences.  This pattern shows areas of greatest asthma prevalence.</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19</a:t>
            </a:fld>
            <a:endParaRPr lang="en-US"/>
          </a:p>
        </p:txBody>
      </p:sp>
    </p:spTree>
    <p:extLst>
      <p:ext uri="{BB962C8B-B14F-4D97-AF65-F5344CB8AC3E}">
        <p14:creationId xmlns:p14="http://schemas.microsoft.com/office/powerpoint/2010/main" val="384076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99"/>
            <a:r>
              <a:rPr lang="en-US" dirty="0" smtClean="0"/>
              <a:t>My question today is: Where are the homes with indoor environmental hazards most likely to be found in Chicago and Cook County?</a:t>
            </a:r>
          </a:p>
          <a:p>
            <a:r>
              <a:rPr lang="en-US" dirty="0" smtClean="0"/>
              <a:t>Can we define </a:t>
            </a:r>
            <a:r>
              <a:rPr lang="en-US" dirty="0"/>
              <a:t>particular areas within the larger region for targeted action to address particular concerns around Healthy Homes?</a:t>
            </a:r>
          </a:p>
          <a:p>
            <a:r>
              <a:rPr lang="en-US" dirty="0"/>
              <a:t>Can we find where problems exist and where they have been remedied?</a:t>
            </a:r>
          </a:p>
          <a:p>
            <a:r>
              <a:rPr lang="en-US" dirty="0"/>
              <a:t>An can we identify where and for what </a:t>
            </a:r>
            <a:r>
              <a:rPr lang="en-US" dirty="0" smtClean="0"/>
              <a:t>hazards and </a:t>
            </a:r>
            <a:r>
              <a:rPr lang="en-US" dirty="0"/>
              <a:t>health outcomes data is lacking?</a:t>
            </a:r>
          </a:p>
          <a:p>
            <a:endParaRPr lang="en-US" dirty="0"/>
          </a:p>
          <a:p>
            <a:r>
              <a:rPr lang="en-US" dirty="0"/>
              <a:t>To help answer these questions I’ve used a GIS or Geographic Information System to create maps.</a:t>
            </a:r>
          </a:p>
          <a:p>
            <a:pPr defTabSz="915406"/>
            <a:r>
              <a:rPr lang="en-US" dirty="0"/>
              <a:t>A GIS is a computer system designed to capture, store, manipulate, analyze, manage, and present all types of geographical data.</a:t>
            </a:r>
          </a:p>
          <a:p>
            <a:pPr defTabSz="932799"/>
            <a:endParaRPr lang="en-US" dirty="0" smtClean="0"/>
          </a:p>
          <a:p>
            <a:pPr defTabSz="932799"/>
            <a:r>
              <a:rPr lang="en-US" dirty="0" smtClean="0"/>
              <a:t>I use GIS mapping and public data to identify high risk communities and high probability homes.  </a:t>
            </a:r>
          </a:p>
          <a:p>
            <a:pPr defTabSz="932799"/>
            <a:r>
              <a:rPr lang="en-US" dirty="0" smtClean="0"/>
              <a:t>By layering different types of information on a map, we can visualize</a:t>
            </a:r>
            <a:r>
              <a:rPr lang="en-US" baseline="0" dirty="0" smtClean="0"/>
              <a:t> relationships between seemingly unrelated factors. </a:t>
            </a:r>
          </a:p>
          <a:p>
            <a:pPr defTabSz="932799"/>
            <a:r>
              <a:rPr lang="en-US" baseline="0" dirty="0" smtClean="0"/>
              <a:t>Therein lies the power of this type of geospatial analysis: exposing relationships and explaining </a:t>
            </a:r>
            <a:r>
              <a:rPr lang="en-US" u="sng" baseline="0" dirty="0" smtClean="0"/>
              <a:t>why</a:t>
            </a:r>
            <a:r>
              <a:rPr lang="en-US" baseline="0" dirty="0" smtClean="0"/>
              <a:t> things are distributed </a:t>
            </a:r>
            <a:r>
              <a:rPr lang="en-US" u="sng" baseline="0" dirty="0" smtClean="0"/>
              <a:t>where</a:t>
            </a:r>
            <a:r>
              <a:rPr lang="en-US" baseline="0" dirty="0" smtClean="0"/>
              <a:t> they are.</a:t>
            </a:r>
            <a:endParaRPr lang="en-US" dirty="0" smtClean="0"/>
          </a:p>
          <a:p>
            <a:pPr defTabSz="932799"/>
            <a:endParaRPr lang="en-US" dirty="0" smtClean="0"/>
          </a:p>
          <a:p>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a:t>
            </a:fld>
            <a:endParaRPr lang="en-US"/>
          </a:p>
        </p:txBody>
      </p:sp>
    </p:spTree>
    <p:extLst>
      <p:ext uri="{BB962C8B-B14F-4D97-AF65-F5344CB8AC3E}">
        <p14:creationId xmlns:p14="http://schemas.microsoft.com/office/powerpoint/2010/main" val="4613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cancers</a:t>
            </a:r>
            <a:r>
              <a:rPr lang="en-US" baseline="0" dirty="0" smtClean="0"/>
              <a:t> of the respiratory system have multiple causes, indoor second hand smoke and radon gas are two serious causes.  This map, at the ZIP Code level, shows the most recent data from the State Cancer Registry for Cancers of the Lung and Bronchus.</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20</a:t>
            </a:fld>
            <a:endParaRPr lang="en-US"/>
          </a:p>
        </p:txBody>
      </p:sp>
    </p:spTree>
    <p:extLst>
      <p:ext uri="{BB962C8B-B14F-4D97-AF65-F5344CB8AC3E}">
        <p14:creationId xmlns:p14="http://schemas.microsoft.com/office/powerpoint/2010/main" val="1273621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preventable safety hazards are carbon monoxide poisoning and fires.  This map shows</a:t>
            </a:r>
            <a:r>
              <a:rPr lang="en-US" baseline="0" dirty="0" smtClean="0"/>
              <a:t> the incidents of injury due to each last year, with fires in red and CO in yellow.</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21</a:t>
            </a:fld>
            <a:endParaRPr lang="en-US"/>
          </a:p>
        </p:txBody>
      </p:sp>
    </p:spTree>
    <p:extLst>
      <p:ext uri="{BB962C8B-B14F-4D97-AF65-F5344CB8AC3E}">
        <p14:creationId xmlns:p14="http://schemas.microsoft.com/office/powerpoint/2010/main" val="99598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said, this set of maps is an intermediate step in deriving particular areas of greatest concern for each hazard.  The next step is to overlay health outcomes on maps of physical home problems to verify and quantify the association between them.  </a:t>
            </a:r>
          </a:p>
          <a:p>
            <a:endParaRPr lang="en-US" baseline="0" dirty="0" smtClean="0"/>
          </a:p>
          <a:p>
            <a:r>
              <a:rPr lang="en-US" baseline="0" dirty="0" smtClean="0"/>
              <a:t>We’ll then be able to find the areas of greatest concern and the populations within them, and/or identify what other data is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22</a:t>
            </a:fld>
            <a:endParaRPr lang="en-US"/>
          </a:p>
        </p:txBody>
      </p:sp>
    </p:spTree>
    <p:extLst>
      <p:ext uri="{BB962C8B-B14F-4D97-AF65-F5344CB8AC3E}">
        <p14:creationId xmlns:p14="http://schemas.microsoft.com/office/powerpoint/2010/main" val="2116502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set of problems like this requires many perspectives and multiple sources of information to be synthesized.  While this effort went a long way in gathering and organizing data, we still need more to round out the picture.</a:t>
            </a:r>
          </a:p>
          <a:p>
            <a:endParaRPr lang="en-US" dirty="0" smtClean="0"/>
          </a:p>
          <a:p>
            <a:r>
              <a:rPr lang="en-US" dirty="0" smtClean="0"/>
              <a:t>More than just collecting additional datasets, though, it should be apparent now that there would be enormous value in having an Integrated Health and Housing Information Database System.  These</a:t>
            </a:r>
            <a:r>
              <a:rPr lang="en-US" baseline="0" dirty="0" smtClean="0"/>
              <a:t> types of information should be accessible to renters, physicians, policy makers, and practitioners equally and easily.</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23</a:t>
            </a:fld>
            <a:endParaRPr lang="en-US"/>
          </a:p>
        </p:txBody>
      </p:sp>
    </p:spTree>
    <p:extLst>
      <p:ext uri="{BB962C8B-B14F-4D97-AF65-F5344CB8AC3E}">
        <p14:creationId xmlns:p14="http://schemas.microsoft.com/office/powerpoint/2010/main" val="191269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special thank you to these supportive, cooperative, encouraging folks, without</a:t>
            </a:r>
            <a:r>
              <a:rPr lang="en-US" baseline="0" dirty="0" smtClean="0"/>
              <a:t> whom, this would have been impossible.</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24</a:t>
            </a:fld>
            <a:endParaRPr lang="en-US"/>
          </a:p>
        </p:txBody>
      </p:sp>
    </p:spTree>
    <p:extLst>
      <p:ext uri="{BB962C8B-B14F-4D97-AF65-F5344CB8AC3E}">
        <p14:creationId xmlns:p14="http://schemas.microsoft.com/office/powerpoint/2010/main" val="3096441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access the maps from this talk online at luc.edu/healthyhomes/maps</a:t>
            </a:r>
          </a:p>
          <a:p>
            <a:r>
              <a:rPr lang="en-US" dirty="0" smtClean="0"/>
              <a:t>Thank you!</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25</a:t>
            </a:fld>
            <a:endParaRPr lang="en-US"/>
          </a:p>
        </p:txBody>
      </p:sp>
    </p:spTree>
    <p:extLst>
      <p:ext uri="{BB962C8B-B14F-4D97-AF65-F5344CB8AC3E}">
        <p14:creationId xmlns:p14="http://schemas.microsoft.com/office/powerpoint/2010/main" val="188646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heard earlier, we began this initiative at Loyola by identifying relevant stakeholders, literature, data, policies and practices</a:t>
            </a:r>
          </a:p>
          <a:p>
            <a:r>
              <a:rPr lang="en-US" b="1" baseline="0" dirty="0" smtClean="0"/>
              <a:t>*</a:t>
            </a:r>
            <a:r>
              <a:rPr lang="en-US" baseline="0" dirty="0" smtClean="0"/>
              <a:t> I began gathering and organizing data to see what is available and what gaps in knowledge and data exist. This helped us develop a research agenda, which will be expanded </a:t>
            </a:r>
            <a:r>
              <a:rPr lang="en-US" u="sng" baseline="0" dirty="0" smtClean="0"/>
              <a:t>today</a:t>
            </a:r>
            <a:r>
              <a:rPr lang="en-US" baseline="0" dirty="0" smtClean="0"/>
              <a:t>, with </a:t>
            </a:r>
            <a:r>
              <a:rPr lang="en-US" u="sng" baseline="0" dirty="0" smtClean="0"/>
              <a:t>your</a:t>
            </a:r>
            <a:r>
              <a:rPr lang="en-US" baseline="0" dirty="0" smtClean="0"/>
              <a:t> help.</a:t>
            </a:r>
          </a:p>
          <a:p>
            <a:endParaRPr lang="en-US" baseline="0" dirty="0" smtClean="0"/>
          </a:p>
          <a:p>
            <a:r>
              <a:rPr lang="en-US" b="1" baseline="0" dirty="0" smtClean="0"/>
              <a:t>* </a:t>
            </a:r>
            <a:r>
              <a:rPr lang="en-US" baseline="0" dirty="0" smtClean="0"/>
              <a:t>Mapping information on indoor environmental hazards and health disparities came next.  I’ll be showing you preliminary results of this mapping effort to inform the discussions later today.  The maps are available online, so I’ll move through them rather quickly.</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3</a:t>
            </a:fld>
            <a:endParaRPr lang="en-US"/>
          </a:p>
        </p:txBody>
      </p:sp>
    </p:spTree>
    <p:extLst>
      <p:ext uri="{BB962C8B-B14F-4D97-AF65-F5344CB8AC3E}">
        <p14:creationId xmlns:p14="http://schemas.microsoft.com/office/powerpoint/2010/main" val="416024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first want to make sure everyone is oriented correctly.</a:t>
            </a:r>
          </a:p>
          <a:p>
            <a:r>
              <a:rPr lang="en-US" dirty="0" smtClean="0"/>
              <a:t>You can see here the scope of our mapping effort to date is the City of Chicago and Cook County.  In order to make direct comparisons between layers in the GIS, we used the smallest available geographic unit possible to collect our data.</a:t>
            </a:r>
          </a:p>
          <a:p>
            <a:endParaRPr lang="en-US" dirty="0" smtClean="0"/>
          </a:p>
          <a:p>
            <a:r>
              <a:rPr lang="en-US" dirty="0" smtClean="0"/>
              <a:t>In most cases this was the Census Tract, shown here.  Tracts are an aggregation of actual city blocks with populations around 4,000 people</a:t>
            </a:r>
            <a:r>
              <a:rPr lang="en-US" baseline="0" dirty="0" smtClean="0"/>
              <a:t> each.  The rest of the data was available at the Postal ZIP Code or municipality level.</a:t>
            </a:r>
          </a:p>
          <a:p>
            <a:endParaRPr lang="en-US" baseline="0" dirty="0" smtClean="0"/>
          </a:p>
          <a:p>
            <a:r>
              <a:rPr lang="en-US" baseline="0" dirty="0" smtClean="0"/>
              <a:t>These smaller geographies let us visualize the subtle or dramatic differences WITHIN neighborhoods, within cities, improving our ability to target our recommendations and actions.</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4</a:t>
            </a:fld>
            <a:endParaRPr lang="en-US"/>
          </a:p>
        </p:txBody>
      </p:sp>
    </p:spTree>
    <p:extLst>
      <p:ext uri="{BB962C8B-B14F-4D97-AF65-F5344CB8AC3E}">
        <p14:creationId xmlns:p14="http://schemas.microsoft.com/office/powerpoint/2010/main" val="218503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a:t>
            </a:r>
            <a:r>
              <a:rPr lang="en-US" baseline="0" dirty="0" smtClean="0"/>
              <a:t> our partners, I developed a comprehensive list of data to be collected.  Some of the main information is listed below.</a:t>
            </a:r>
          </a:p>
          <a:p>
            <a:endParaRPr lang="en-US" baseline="0" dirty="0" smtClean="0"/>
          </a:p>
          <a:p>
            <a:r>
              <a:rPr lang="en-US" baseline="0" dirty="0" smtClean="0"/>
              <a:t>Data falls into three categories:</a:t>
            </a:r>
          </a:p>
          <a:p>
            <a:pPr lvl="0"/>
            <a:r>
              <a:rPr lang="en-US" dirty="0" smtClean="0"/>
              <a:t>1</a:t>
            </a:r>
            <a:r>
              <a:rPr lang="en-US" baseline="30000" dirty="0" smtClean="0"/>
              <a:t>st</a:t>
            </a:r>
            <a:r>
              <a:rPr lang="en-US" dirty="0" smtClean="0"/>
              <a:t>, Socioeconomic </a:t>
            </a:r>
            <a:r>
              <a:rPr lang="en-US" dirty="0"/>
              <a:t>and Demographic data</a:t>
            </a:r>
          </a:p>
          <a:p>
            <a:pPr lvl="0"/>
            <a:r>
              <a:rPr lang="en-US" dirty="0" smtClean="0"/>
              <a:t>2</a:t>
            </a:r>
            <a:r>
              <a:rPr lang="en-US" baseline="30000" dirty="0" smtClean="0"/>
              <a:t>nd</a:t>
            </a:r>
            <a:r>
              <a:rPr lang="en-US" dirty="0" smtClean="0"/>
              <a:t>, Physical </a:t>
            </a:r>
            <a:r>
              <a:rPr lang="en-US" dirty="0"/>
              <a:t>Building and Environmental Quality data</a:t>
            </a:r>
          </a:p>
          <a:p>
            <a:pPr lvl="0"/>
            <a:r>
              <a:rPr lang="en-US" dirty="0" smtClean="0"/>
              <a:t>And 3</a:t>
            </a:r>
            <a:r>
              <a:rPr lang="en-US" baseline="30000" dirty="0" smtClean="0"/>
              <a:t>rd</a:t>
            </a:r>
            <a:r>
              <a:rPr lang="en-US" dirty="0" smtClean="0"/>
              <a:t>, Public </a:t>
            </a:r>
            <a:r>
              <a:rPr lang="en-US" dirty="0"/>
              <a:t>Health Outcome and Intervention data</a:t>
            </a:r>
          </a:p>
          <a:p>
            <a:endParaRPr lang="en-US" dirty="0" smtClean="0"/>
          </a:p>
          <a:p>
            <a:r>
              <a:rPr lang="en-US" dirty="0" smtClean="0"/>
              <a:t>The ability to visualize spatial relationships between data layers in these categories helps identify areas of greatest need.</a:t>
            </a:r>
            <a:endParaRPr lang="en-US" dirty="0"/>
          </a:p>
        </p:txBody>
      </p:sp>
      <p:sp>
        <p:nvSpPr>
          <p:cNvPr id="4" name="Slide Number Placeholder 3"/>
          <p:cNvSpPr>
            <a:spLocks noGrp="1"/>
          </p:cNvSpPr>
          <p:nvPr>
            <p:ph type="sldNum" sz="quarter" idx="10"/>
          </p:nvPr>
        </p:nvSpPr>
        <p:spPr/>
        <p:txBody>
          <a:bodyPr/>
          <a:lstStyle/>
          <a:p>
            <a:fld id="{0C59F6EB-C5E2-4C67-9FC3-B89D7DAF9870}" type="slidenum">
              <a:rPr lang="en-US" smtClean="0"/>
              <a:t>5</a:t>
            </a:fld>
            <a:endParaRPr lang="en-US"/>
          </a:p>
        </p:txBody>
      </p:sp>
    </p:spTree>
    <p:extLst>
      <p:ext uri="{BB962C8B-B14F-4D97-AF65-F5344CB8AC3E}">
        <p14:creationId xmlns:p14="http://schemas.microsoft.com/office/powerpoint/2010/main" val="14498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we’ll look at some of the demographic</a:t>
            </a:r>
            <a:r>
              <a:rPr lang="en-US" baseline="0" dirty="0" smtClean="0"/>
              <a:t> and socioeconomic characteristics of the County.  We need to understand where the most vulnerable people live in order to protect them.</a:t>
            </a:r>
          </a:p>
          <a:p>
            <a:endParaRPr lang="en-US" baseline="0" dirty="0" smtClean="0"/>
          </a:p>
          <a:p>
            <a:r>
              <a:rPr lang="en-US" baseline="0" dirty="0" smtClean="0"/>
              <a:t>Young children, on the left, are the most susceptible to healthy homes hazards, and the elderly, on the right, also are particularly vulnerable.  These maps are nearly the inverse of each other, meaning targeted outreach and interventions can be tailored for these population groups.</a:t>
            </a:r>
          </a:p>
        </p:txBody>
      </p:sp>
      <p:sp>
        <p:nvSpPr>
          <p:cNvPr id="4" name="Slide Number Placeholder 3"/>
          <p:cNvSpPr>
            <a:spLocks noGrp="1"/>
          </p:cNvSpPr>
          <p:nvPr>
            <p:ph type="sldNum" sz="quarter" idx="10"/>
          </p:nvPr>
        </p:nvSpPr>
        <p:spPr/>
        <p:txBody>
          <a:bodyPr/>
          <a:lstStyle/>
          <a:p>
            <a:fld id="{A299733E-4DE5-4733-ADD7-55FE744CFFEB}" type="slidenum">
              <a:rPr lang="en-US" smtClean="0"/>
              <a:t>6</a:t>
            </a:fld>
            <a:endParaRPr lang="en-US"/>
          </a:p>
        </p:txBody>
      </p:sp>
    </p:spTree>
    <p:extLst>
      <p:ext uri="{BB962C8B-B14F-4D97-AF65-F5344CB8AC3E}">
        <p14:creationId xmlns:p14="http://schemas.microsoft.com/office/powerpoint/2010/main" val="379363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housing variables, we gathered data on renter occupied housing units, on the left, and recent foreclosures, on the right. </a:t>
            </a:r>
          </a:p>
          <a:p>
            <a:endParaRPr lang="en-US" dirty="0" smtClean="0"/>
          </a:p>
          <a:p>
            <a:r>
              <a:rPr lang="en-US" dirty="0" smtClean="0"/>
              <a:t>There</a:t>
            </a:r>
            <a:r>
              <a:rPr lang="en-US" baseline="0" dirty="0" smtClean="0"/>
              <a:t> is a clear need for advocacy on behalf of renters to ensure they are able to live in healthy, dignified conditions.</a:t>
            </a:r>
          </a:p>
          <a:p>
            <a:endParaRPr lang="en-US" baseline="0" dirty="0" smtClean="0"/>
          </a:p>
          <a:p>
            <a:r>
              <a:rPr lang="en-US" baseline="0" dirty="0" smtClean="0"/>
              <a:t>Foreclosures have been linked to mental health consequences, as well as a lack of general maintenance and repair.  Housing conditions can deteriorate quickly if a unit is left vacant.</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7</a:t>
            </a:fld>
            <a:endParaRPr lang="en-US"/>
          </a:p>
        </p:txBody>
      </p:sp>
    </p:spTree>
    <p:extLst>
      <p:ext uri="{BB962C8B-B14F-4D97-AF65-F5344CB8AC3E}">
        <p14:creationId xmlns:p14="http://schemas.microsoft.com/office/powerpoint/2010/main" val="125587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tragedy is that those least able to afford caring for their families are some of the most severely affected by healthy homes hazards.</a:t>
            </a:r>
          </a:p>
          <a:p>
            <a:endParaRPr lang="en-US" dirty="0" smtClean="0"/>
          </a:p>
          <a:p>
            <a:r>
              <a:rPr lang="en-US" dirty="0" smtClean="0"/>
              <a:t>We see here areas of low health insurance on the left and high disability rates on the right.</a:t>
            </a:r>
          </a:p>
          <a:p>
            <a:endParaRPr lang="en-US" dirty="0" smtClean="0"/>
          </a:p>
          <a:p>
            <a:r>
              <a:rPr lang="en-US" dirty="0" smtClean="0"/>
              <a:t>(Pause)</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8</a:t>
            </a:fld>
            <a:endParaRPr lang="en-US"/>
          </a:p>
        </p:txBody>
      </p:sp>
    </p:spTree>
    <p:extLst>
      <p:ext uri="{BB962C8B-B14F-4D97-AF65-F5344CB8AC3E}">
        <p14:creationId xmlns:p14="http://schemas.microsoft.com/office/powerpoint/2010/main" val="300145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defining some of the vulnerable populations on the map using socioeconomic and demographic information, we turn our attention now to the Physical, Built Environment</a:t>
            </a:r>
            <a:r>
              <a:rPr lang="en-US" baseline="0" dirty="0" smtClean="0"/>
              <a:t> – the structure of homes.</a:t>
            </a:r>
          </a:p>
          <a:p>
            <a:endParaRPr lang="en-US" baseline="0" dirty="0" smtClean="0"/>
          </a:p>
          <a:p>
            <a:r>
              <a:rPr lang="en-US" baseline="0" dirty="0" smtClean="0"/>
              <a:t>We can pinpoint addresses by the age of the building using Parcel data from the County Assessor.  To see general patterns of building age across the county, I’ve shown the Median Age of Multi-Family Residential homes in this map.</a:t>
            </a:r>
          </a:p>
          <a:p>
            <a:endParaRPr lang="en-US" baseline="0" dirty="0" smtClean="0"/>
          </a:p>
          <a:p>
            <a:r>
              <a:rPr lang="en-US" baseline="0" dirty="0" smtClean="0"/>
              <a:t>You can see just how pervasive very old housing is in our region.</a:t>
            </a:r>
            <a:endParaRPr lang="en-US" dirty="0"/>
          </a:p>
        </p:txBody>
      </p:sp>
      <p:sp>
        <p:nvSpPr>
          <p:cNvPr id="4" name="Slide Number Placeholder 3"/>
          <p:cNvSpPr>
            <a:spLocks noGrp="1"/>
          </p:cNvSpPr>
          <p:nvPr>
            <p:ph type="sldNum" sz="quarter" idx="10"/>
          </p:nvPr>
        </p:nvSpPr>
        <p:spPr/>
        <p:txBody>
          <a:bodyPr/>
          <a:lstStyle/>
          <a:p>
            <a:fld id="{A299733E-4DE5-4733-ADD7-55FE744CFFEB}" type="slidenum">
              <a:rPr lang="en-US" smtClean="0"/>
              <a:t>9</a:t>
            </a:fld>
            <a:endParaRPr lang="en-US"/>
          </a:p>
        </p:txBody>
      </p:sp>
    </p:spTree>
    <p:extLst>
      <p:ext uri="{BB962C8B-B14F-4D97-AF65-F5344CB8AC3E}">
        <p14:creationId xmlns:p14="http://schemas.microsoft.com/office/powerpoint/2010/main" val="315840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315DB-ADEE-4639-A877-46F6D1F88D94}"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418205-63BD-4C43-83DA-4AAC15926E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0514"/>
            <a:ext cx="8229600" cy="8683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018876"/>
            <a:ext cx="8229600" cy="47526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76400" y="6400800"/>
            <a:ext cx="5562600" cy="365125"/>
          </a:xfrm>
          <a:prstGeom prst="rect">
            <a:avLst/>
          </a:prstGeom>
        </p:spPr>
        <p:txBody>
          <a:bodyPr vert="horz" lIns="91440" tIns="45720" rIns="91440" bIns="45720" rtlCol="0" anchor="ctr"/>
          <a:lstStyle>
            <a:lvl1pPr algn="ctr">
              <a:defRPr sz="1200">
                <a:solidFill>
                  <a:srgbClr val="EDB112"/>
                </a:solidFill>
              </a:defRPr>
            </a:lvl1pPr>
          </a:lstStyle>
          <a:p>
            <a:r>
              <a:rPr lang="en-US" smtClean="0"/>
              <a:t>Advance Healthy Homes &amp; Healthy Communities, Summit 2014</a:t>
            </a:r>
            <a:endParaRPr lang="en-US" dirty="0"/>
          </a:p>
        </p:txBody>
      </p:sp>
      <p:pic>
        <p:nvPicPr>
          <p:cNvPr id="10" name="Picture 9" descr="striping"/>
          <p:cNvPicPr>
            <a:picLocks noChangeAspect="1" noChangeArrowheads="1"/>
          </p:cNvPicPr>
          <p:nvPr userDrawn="1"/>
        </p:nvPicPr>
        <p:blipFill>
          <a:blip r:embed="rId13" cstate="print"/>
          <a:srcRect l="6000" r="27000"/>
          <a:stretch>
            <a:fillRect/>
          </a:stretch>
        </p:blipFill>
        <p:spPr bwMode="auto">
          <a:xfrm>
            <a:off x="0" y="-76200"/>
            <a:ext cx="9144000" cy="228600"/>
          </a:xfrm>
          <a:prstGeom prst="rect">
            <a:avLst/>
          </a:prstGeom>
          <a:noFill/>
          <a:ln w="9525">
            <a:noFill/>
            <a:miter lim="800000"/>
            <a:headEnd/>
            <a:tailEnd/>
          </a:ln>
        </p:spPr>
      </p:pic>
      <p:sp>
        <p:nvSpPr>
          <p:cNvPr id="12" name="Rectangle 11"/>
          <p:cNvSpPr/>
          <p:nvPr userDrawn="1"/>
        </p:nvSpPr>
        <p:spPr>
          <a:xfrm>
            <a:off x="0" y="6705600"/>
            <a:ext cx="9144000" cy="228600"/>
          </a:xfrm>
          <a:prstGeom prst="rect">
            <a:avLst/>
          </a:prstGeom>
          <a:solidFill>
            <a:srgbClr val="A3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EDB112"/>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b="0" dirty="0" smtClean="0"/>
              <a:t>GIS Mapping Analysis</a:t>
            </a:r>
            <a:endParaRPr lang="en-US" sz="3600" b="0" dirty="0"/>
          </a:p>
        </p:txBody>
      </p:sp>
      <p:sp>
        <p:nvSpPr>
          <p:cNvPr id="13" name="Text Placeholder 12"/>
          <p:cNvSpPr>
            <a:spLocks noGrp="1"/>
          </p:cNvSpPr>
          <p:nvPr>
            <p:ph type="body" idx="1"/>
          </p:nvPr>
        </p:nvSpPr>
        <p:spPr/>
        <p:txBody>
          <a:bodyPr/>
          <a:lstStyle/>
          <a:p>
            <a:r>
              <a:rPr lang="en-US" dirty="0" smtClean="0"/>
              <a:t>An Overview of the Problem Locally in Chicago and Cook County</a:t>
            </a:r>
            <a:endParaRPr lang="en-US" dirty="0"/>
          </a:p>
        </p:txBody>
      </p:sp>
      <p:grpSp>
        <p:nvGrpSpPr>
          <p:cNvPr id="11" name="Group 10"/>
          <p:cNvGrpSpPr/>
          <p:nvPr/>
        </p:nvGrpSpPr>
        <p:grpSpPr>
          <a:xfrm>
            <a:off x="152400" y="685800"/>
            <a:ext cx="8923088" cy="2819400"/>
            <a:chOff x="-1317048" y="152400"/>
            <a:chExt cx="10392536" cy="3413231"/>
          </a:xfrm>
        </p:grpSpPr>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167" y="152400"/>
              <a:ext cx="2635321" cy="34104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202650"/>
              <a:ext cx="2594110" cy="3357083"/>
            </a:xfrm>
            <a:prstGeom prst="rect">
              <a:avLst/>
            </a:prstGeom>
          </p:spPr>
        </p:pic>
        <p:pic>
          <p:nvPicPr>
            <p:cNvPr id="9"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651" y="152400"/>
              <a:ext cx="2637497" cy="3413231"/>
            </a:xfrm>
            <a:prstGeom prst="rect">
              <a:avLst/>
            </a:prstGeom>
          </p:spPr>
        </p:pic>
        <p:pic>
          <p:nvPicPr>
            <p:cNvPr id="8"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7048" y="227769"/>
              <a:ext cx="2574699" cy="3331964"/>
            </a:xfrm>
            <a:prstGeom prst="rect">
              <a:avLst/>
            </a:prstGeom>
          </p:spPr>
        </p:pic>
      </p:grpSp>
      <p:sp>
        <p:nvSpPr>
          <p:cNvPr id="14" name="TextBox 13"/>
          <p:cNvSpPr txBox="1"/>
          <p:nvPr/>
        </p:nvSpPr>
        <p:spPr>
          <a:xfrm>
            <a:off x="722313" y="5410200"/>
            <a:ext cx="3931974" cy="923330"/>
          </a:xfrm>
          <a:prstGeom prst="rect">
            <a:avLst/>
          </a:prstGeom>
          <a:noFill/>
        </p:spPr>
        <p:txBody>
          <a:bodyPr wrap="none" rtlCol="0">
            <a:spAutoFit/>
          </a:bodyPr>
          <a:lstStyle/>
          <a:p>
            <a:r>
              <a:rPr lang="en-US" dirty="0" smtClean="0"/>
              <a:t>David J. Treering, GIS Specialist</a:t>
            </a:r>
          </a:p>
          <a:p>
            <a:r>
              <a:rPr lang="en-US" dirty="0" smtClean="0"/>
              <a:t>Institute of Environmental Sustainability</a:t>
            </a:r>
          </a:p>
          <a:p>
            <a:r>
              <a:rPr lang="en-US" dirty="0" smtClean="0"/>
              <a:t>Loyola University Chicago</a:t>
            </a:r>
            <a:endParaRPr lang="en-US" dirty="0"/>
          </a:p>
        </p:txBody>
      </p:sp>
    </p:spTree>
    <p:extLst>
      <p:ext uri="{BB962C8B-B14F-4D97-AF65-F5344CB8AC3E}">
        <p14:creationId xmlns:p14="http://schemas.microsoft.com/office/powerpoint/2010/main" val="2537046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2800" dirty="0" smtClean="0"/>
              <a:t>Median Age of Single Family Residential Buildings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2"/>
            <a:ext cx="4485413" cy="5804652"/>
          </a:xfrm>
        </p:spPr>
      </p:pic>
      <p:sp>
        <p:nvSpPr>
          <p:cNvPr id="6" name="TextBox 5"/>
          <p:cNvSpPr txBox="1"/>
          <p:nvPr/>
        </p:nvSpPr>
        <p:spPr>
          <a:xfrm>
            <a:off x="4917787" y="2666998"/>
            <a:ext cx="1685718" cy="830997"/>
          </a:xfrm>
          <a:prstGeom prst="rect">
            <a:avLst/>
          </a:prstGeom>
          <a:noFill/>
        </p:spPr>
        <p:txBody>
          <a:bodyPr wrap="none" rtlCol="0">
            <a:spAutoFit/>
          </a:bodyPr>
          <a:lstStyle/>
          <a:p>
            <a:pPr algn="ctr"/>
            <a:r>
              <a:rPr lang="en-US" sz="2400" dirty="0" smtClean="0">
                <a:solidFill>
                  <a:srgbClr val="EDB112"/>
                </a:solidFill>
              </a:rPr>
              <a:t>Median Age</a:t>
            </a:r>
          </a:p>
          <a:p>
            <a:pPr algn="ctr"/>
            <a:r>
              <a:rPr lang="en-US" sz="2400" dirty="0" smtClean="0">
                <a:solidFill>
                  <a:srgbClr val="EDB112"/>
                </a:solidFill>
              </a:rPr>
              <a:t>By Tract</a:t>
            </a:r>
            <a:endParaRPr lang="en-US" sz="2400" dirty="0">
              <a:solidFill>
                <a:srgbClr val="EDB112"/>
              </a:solidFill>
            </a:endParaRPr>
          </a:p>
        </p:txBody>
      </p:sp>
      <p:sp>
        <p:nvSpPr>
          <p:cNvPr id="8" name="TextBox 7"/>
          <p:cNvSpPr txBox="1"/>
          <p:nvPr/>
        </p:nvSpPr>
        <p:spPr>
          <a:xfrm>
            <a:off x="6458440" y="6304602"/>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9" name="TextBox 8"/>
          <p:cNvSpPr txBox="1"/>
          <p:nvPr/>
        </p:nvSpPr>
        <p:spPr>
          <a:xfrm>
            <a:off x="666610" y="1651335"/>
            <a:ext cx="3767966"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Cook County Assessor data by Parcel</a:t>
            </a:r>
          </a:p>
          <a:p>
            <a:pPr marL="285750" indent="-285750">
              <a:buFont typeface="Arial" panose="020B0604020202020204" pitchFamily="34" charset="0"/>
              <a:buChar char="•"/>
            </a:pPr>
            <a:r>
              <a:rPr lang="en-US" sz="2000" dirty="0" smtClean="0"/>
              <a:t>Summarized the Age of Buildings in each Census Tract.</a:t>
            </a:r>
          </a:p>
          <a:p>
            <a:pPr marL="285750" indent="-285750">
              <a:buFont typeface="Arial" panose="020B0604020202020204" pitchFamily="34" charset="0"/>
              <a:buChar char="•"/>
            </a:pPr>
            <a:r>
              <a:rPr lang="en-US" sz="2000" dirty="0" smtClean="0"/>
              <a:t>Median Age shows the central value within each Tract</a:t>
            </a:r>
          </a:p>
          <a:p>
            <a:pPr marL="285750" indent="-285750">
              <a:buFont typeface="Arial" panose="020B0604020202020204" pitchFamily="34" charset="0"/>
              <a:buChar char="•"/>
            </a:pPr>
            <a:r>
              <a:rPr lang="en-US" sz="2000" dirty="0" smtClean="0"/>
              <a:t>Very old single family units are pervasive throughout Cook County</a:t>
            </a:r>
          </a:p>
        </p:txBody>
      </p:sp>
    </p:spTree>
    <p:extLst>
      <p:ext uri="{BB962C8B-B14F-4D97-AF65-F5344CB8AC3E}">
        <p14:creationId xmlns:p14="http://schemas.microsoft.com/office/powerpoint/2010/main" val="746890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839200" cy="620712"/>
          </a:xfrm>
        </p:spPr>
        <p:txBody>
          <a:bodyPr>
            <a:normAutofit/>
          </a:bodyPr>
          <a:lstStyle/>
          <a:p>
            <a:r>
              <a:rPr lang="en-US" sz="2800" dirty="0" smtClean="0"/>
              <a:t>Code Violations for Peeling Paint</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 y="2463850"/>
            <a:ext cx="2600486" cy="3365336"/>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39348" y="1884422"/>
            <a:ext cx="3212462" cy="4157303"/>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862" y="1828800"/>
            <a:ext cx="3243460" cy="4197420"/>
          </a:xfrm>
          <a:prstGeom prst="rect">
            <a:avLst/>
          </a:prstGeom>
        </p:spPr>
      </p:pic>
      <p:sp>
        <p:nvSpPr>
          <p:cNvPr id="10" name="TextBox 9"/>
          <p:cNvSpPr txBox="1"/>
          <p:nvPr/>
        </p:nvSpPr>
        <p:spPr>
          <a:xfrm>
            <a:off x="213360" y="985839"/>
            <a:ext cx="397764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Building Code Violations for Flaky or Peeling Interior Paint in Residential </a:t>
            </a:r>
            <a:r>
              <a:rPr lang="en-US" dirty="0"/>
              <a:t>Buildings</a:t>
            </a:r>
            <a:r>
              <a:rPr lang="en-US" dirty="0" smtClean="0"/>
              <a:t>, </a:t>
            </a:r>
            <a:r>
              <a:rPr lang="en-US" dirty="0"/>
              <a:t>2008-2013 </a:t>
            </a:r>
          </a:p>
        </p:txBody>
      </p:sp>
      <p:sp>
        <p:nvSpPr>
          <p:cNvPr id="3" name="TextBox 2"/>
          <p:cNvSpPr txBox="1"/>
          <p:nvPr/>
        </p:nvSpPr>
        <p:spPr>
          <a:xfrm>
            <a:off x="915151" y="5644520"/>
            <a:ext cx="759823" cy="369332"/>
          </a:xfrm>
          <a:prstGeom prst="rect">
            <a:avLst/>
          </a:prstGeom>
          <a:noFill/>
        </p:spPr>
        <p:txBody>
          <a:bodyPr wrap="none" rtlCol="0">
            <a:spAutoFit/>
          </a:bodyPr>
          <a:lstStyle/>
          <a:p>
            <a:r>
              <a:rPr lang="en-US" dirty="0" smtClean="0">
                <a:solidFill>
                  <a:srgbClr val="EDB112"/>
                </a:solidFill>
              </a:rPr>
              <a:t>Points</a:t>
            </a:r>
            <a:endParaRPr lang="en-US" dirty="0">
              <a:solidFill>
                <a:srgbClr val="EDB112"/>
              </a:solidFill>
            </a:endParaRPr>
          </a:p>
        </p:txBody>
      </p:sp>
      <p:sp>
        <p:nvSpPr>
          <p:cNvPr id="11" name="TextBox 10"/>
          <p:cNvSpPr txBox="1"/>
          <p:nvPr/>
        </p:nvSpPr>
        <p:spPr>
          <a:xfrm>
            <a:off x="3881455" y="564452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2" name="TextBox 11"/>
          <p:cNvSpPr txBox="1"/>
          <p:nvPr/>
        </p:nvSpPr>
        <p:spPr>
          <a:xfrm>
            <a:off x="7149049" y="564452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3" name="TextBox 12"/>
          <p:cNvSpPr txBox="1"/>
          <p:nvPr/>
        </p:nvSpPr>
        <p:spPr>
          <a:xfrm>
            <a:off x="5828950" y="985839"/>
            <a:ext cx="291084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City of Chicago 311 Complaints for Peeling or Flaky Paint, 2006-2013</a:t>
            </a:r>
            <a:endParaRPr lang="en-US" dirty="0"/>
          </a:p>
        </p:txBody>
      </p:sp>
    </p:spTree>
    <p:extLst>
      <p:ext uri="{BB962C8B-B14F-4D97-AF65-F5344CB8AC3E}">
        <p14:creationId xmlns:p14="http://schemas.microsoft.com/office/powerpoint/2010/main" val="1648091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839200" cy="620712"/>
          </a:xfrm>
        </p:spPr>
        <p:txBody>
          <a:bodyPr>
            <a:normAutofit/>
          </a:bodyPr>
          <a:lstStyle/>
          <a:p>
            <a:r>
              <a:rPr lang="en-US" sz="2800" dirty="0" smtClean="0"/>
              <a:t>Code Violations &amp; 311 Complaints for Rodents</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 y="2463850"/>
            <a:ext cx="2600486" cy="3365336"/>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39348" y="1887459"/>
            <a:ext cx="3212462" cy="4157303"/>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862" y="1831837"/>
            <a:ext cx="3243460" cy="4197420"/>
          </a:xfrm>
          <a:prstGeom prst="rect">
            <a:avLst/>
          </a:prstGeom>
        </p:spPr>
      </p:pic>
      <p:sp>
        <p:nvSpPr>
          <p:cNvPr id="10" name="TextBox 9"/>
          <p:cNvSpPr txBox="1"/>
          <p:nvPr/>
        </p:nvSpPr>
        <p:spPr>
          <a:xfrm>
            <a:off x="213360" y="985839"/>
            <a:ext cx="291084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Chicago Building Code Violations for Rats, Mice or Rodents in Residential Buildings, 2008-2013 </a:t>
            </a:r>
            <a:endParaRPr lang="en-US" dirty="0"/>
          </a:p>
        </p:txBody>
      </p:sp>
      <p:sp>
        <p:nvSpPr>
          <p:cNvPr id="3" name="TextBox 2"/>
          <p:cNvSpPr txBox="1"/>
          <p:nvPr/>
        </p:nvSpPr>
        <p:spPr>
          <a:xfrm>
            <a:off x="915151" y="5644520"/>
            <a:ext cx="759823" cy="369332"/>
          </a:xfrm>
          <a:prstGeom prst="rect">
            <a:avLst/>
          </a:prstGeom>
          <a:noFill/>
        </p:spPr>
        <p:txBody>
          <a:bodyPr wrap="none" rtlCol="0">
            <a:spAutoFit/>
          </a:bodyPr>
          <a:lstStyle/>
          <a:p>
            <a:r>
              <a:rPr lang="en-US" dirty="0" smtClean="0">
                <a:solidFill>
                  <a:srgbClr val="EDB112"/>
                </a:solidFill>
              </a:rPr>
              <a:t>Points</a:t>
            </a:r>
            <a:endParaRPr lang="en-US" dirty="0">
              <a:solidFill>
                <a:srgbClr val="EDB112"/>
              </a:solidFill>
            </a:endParaRPr>
          </a:p>
        </p:txBody>
      </p:sp>
      <p:sp>
        <p:nvSpPr>
          <p:cNvPr id="11" name="TextBox 10"/>
          <p:cNvSpPr txBox="1"/>
          <p:nvPr/>
        </p:nvSpPr>
        <p:spPr>
          <a:xfrm>
            <a:off x="3881455" y="5802868"/>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2" name="TextBox 11"/>
          <p:cNvSpPr txBox="1"/>
          <p:nvPr/>
        </p:nvSpPr>
        <p:spPr>
          <a:xfrm>
            <a:off x="7149049" y="5802868"/>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3" name="TextBox 12"/>
          <p:cNvSpPr txBox="1"/>
          <p:nvPr/>
        </p:nvSpPr>
        <p:spPr>
          <a:xfrm>
            <a:off x="5638800" y="985839"/>
            <a:ext cx="291084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City of Chicago 311 Request/Complaints for </a:t>
            </a:r>
            <a:r>
              <a:rPr lang="en-US" dirty="0"/>
              <a:t>Rat </a:t>
            </a:r>
            <a:r>
              <a:rPr lang="en-US" dirty="0" smtClean="0"/>
              <a:t>Baiting, </a:t>
            </a:r>
            <a:r>
              <a:rPr lang="en-US" dirty="0"/>
              <a:t>2006-2013 </a:t>
            </a:r>
          </a:p>
        </p:txBody>
      </p:sp>
    </p:spTree>
    <p:extLst>
      <p:ext uri="{BB962C8B-B14F-4D97-AF65-F5344CB8AC3E}">
        <p14:creationId xmlns:p14="http://schemas.microsoft.com/office/powerpoint/2010/main" val="3764128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177" y="2987449"/>
            <a:ext cx="2724579" cy="3525925"/>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76800" y="1211200"/>
            <a:ext cx="4114799" cy="5325035"/>
          </a:xfrm>
        </p:spPr>
      </p:pic>
      <p:sp>
        <p:nvSpPr>
          <p:cNvPr id="2" name="Title 1"/>
          <p:cNvSpPr>
            <a:spLocks noGrp="1"/>
          </p:cNvSpPr>
          <p:nvPr>
            <p:ph type="title"/>
          </p:nvPr>
        </p:nvSpPr>
        <p:spPr>
          <a:xfrm>
            <a:off x="228600" y="365127"/>
            <a:ext cx="8839200" cy="620712"/>
          </a:xfrm>
        </p:spPr>
        <p:txBody>
          <a:bodyPr>
            <a:normAutofit fontScale="90000"/>
          </a:bodyPr>
          <a:lstStyle/>
          <a:p>
            <a:r>
              <a:rPr lang="en-US" sz="2800" dirty="0" smtClean="0"/>
              <a:t>Code Violations for </a:t>
            </a:r>
            <a:r>
              <a:rPr lang="en-US" sz="2800" dirty="0"/>
              <a:t>Presence of Roaches </a:t>
            </a:r>
            <a:r>
              <a:rPr lang="en-US" sz="2800" dirty="0" smtClean="0"/>
              <a:t>or Insects , 2006-13</a:t>
            </a:r>
            <a:endParaRPr lang="en-US" sz="2800" dirty="0"/>
          </a:p>
        </p:txBody>
      </p:sp>
      <p:sp>
        <p:nvSpPr>
          <p:cNvPr id="10" name="TextBox 9"/>
          <p:cNvSpPr txBox="1"/>
          <p:nvPr/>
        </p:nvSpPr>
        <p:spPr>
          <a:xfrm>
            <a:off x="542333" y="1447800"/>
            <a:ext cx="425826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Building Code Violations, 2006-2013 for </a:t>
            </a:r>
            <a:r>
              <a:rPr lang="en-US" b="1" dirty="0" smtClean="0"/>
              <a:t>Presence of Roaches or other Insects </a:t>
            </a:r>
            <a:r>
              <a:rPr lang="en-US" dirty="0" smtClean="0"/>
              <a:t>in Residential Buildings</a:t>
            </a:r>
          </a:p>
          <a:p>
            <a:pPr marL="285750" indent="-285750">
              <a:buFont typeface="Arial" panose="020B0604020202020204" pitchFamily="34" charset="0"/>
              <a:buChar char="•"/>
            </a:pPr>
            <a:r>
              <a:rPr lang="en-US" dirty="0" smtClean="0"/>
              <a:t>Summarized as a Count per Census Tract</a:t>
            </a:r>
            <a:endParaRPr lang="en-US" dirty="0"/>
          </a:p>
        </p:txBody>
      </p:sp>
      <p:sp>
        <p:nvSpPr>
          <p:cNvPr id="3" name="TextBox 2"/>
          <p:cNvSpPr txBox="1"/>
          <p:nvPr/>
        </p:nvSpPr>
        <p:spPr>
          <a:xfrm>
            <a:off x="2291554" y="6248400"/>
            <a:ext cx="759823" cy="369332"/>
          </a:xfrm>
          <a:prstGeom prst="rect">
            <a:avLst/>
          </a:prstGeom>
          <a:noFill/>
        </p:spPr>
        <p:txBody>
          <a:bodyPr wrap="none" rtlCol="0">
            <a:spAutoFit/>
          </a:bodyPr>
          <a:lstStyle/>
          <a:p>
            <a:r>
              <a:rPr lang="en-US" dirty="0" smtClean="0">
                <a:solidFill>
                  <a:srgbClr val="EDB112"/>
                </a:solidFill>
              </a:rPr>
              <a:t>Points</a:t>
            </a:r>
            <a:endParaRPr lang="en-US" dirty="0">
              <a:solidFill>
                <a:srgbClr val="EDB112"/>
              </a:solidFill>
            </a:endParaRPr>
          </a:p>
        </p:txBody>
      </p:sp>
      <p:sp>
        <p:nvSpPr>
          <p:cNvPr id="11" name="TextBox 10"/>
          <p:cNvSpPr txBox="1"/>
          <p:nvPr/>
        </p:nvSpPr>
        <p:spPr>
          <a:xfrm>
            <a:off x="6705600" y="624840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321061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177" y="2987449"/>
            <a:ext cx="2724579" cy="3525926"/>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76800" y="1211200"/>
            <a:ext cx="4114800" cy="5325035"/>
          </a:xfrm>
        </p:spPr>
      </p:pic>
      <p:sp>
        <p:nvSpPr>
          <p:cNvPr id="2" name="Title 1"/>
          <p:cNvSpPr>
            <a:spLocks noGrp="1"/>
          </p:cNvSpPr>
          <p:nvPr>
            <p:ph type="title"/>
          </p:nvPr>
        </p:nvSpPr>
        <p:spPr>
          <a:xfrm>
            <a:off x="0" y="365127"/>
            <a:ext cx="9144000" cy="620712"/>
          </a:xfrm>
        </p:spPr>
        <p:txBody>
          <a:bodyPr>
            <a:normAutofit fontScale="90000"/>
          </a:bodyPr>
          <a:lstStyle/>
          <a:p>
            <a:r>
              <a:rPr lang="en-US" sz="2800" dirty="0" smtClean="0"/>
              <a:t>Code Violations for Missing Carbon Monoxide Detector, 2006-13</a:t>
            </a:r>
            <a:endParaRPr lang="en-US" sz="2800" dirty="0"/>
          </a:p>
        </p:txBody>
      </p:sp>
      <p:sp>
        <p:nvSpPr>
          <p:cNvPr id="10" name="TextBox 9"/>
          <p:cNvSpPr txBox="1"/>
          <p:nvPr/>
        </p:nvSpPr>
        <p:spPr>
          <a:xfrm>
            <a:off x="542333" y="1447800"/>
            <a:ext cx="425826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Building Code Violations, 2006-2013 for </a:t>
            </a:r>
            <a:r>
              <a:rPr lang="en-US" b="1" dirty="0" smtClean="0"/>
              <a:t>Missing Carbon Monoxide Detector</a:t>
            </a:r>
            <a:r>
              <a:rPr lang="en-US" dirty="0" smtClean="0"/>
              <a:t> in Residential Buildings</a:t>
            </a:r>
          </a:p>
          <a:p>
            <a:pPr marL="285750" indent="-285750">
              <a:buFont typeface="Arial" panose="020B0604020202020204" pitchFamily="34" charset="0"/>
              <a:buChar char="•"/>
            </a:pPr>
            <a:r>
              <a:rPr lang="en-US" dirty="0" smtClean="0"/>
              <a:t>Summarized as a Count per Census Tract</a:t>
            </a:r>
            <a:endParaRPr lang="en-US" dirty="0"/>
          </a:p>
        </p:txBody>
      </p:sp>
      <p:sp>
        <p:nvSpPr>
          <p:cNvPr id="3" name="TextBox 2"/>
          <p:cNvSpPr txBox="1"/>
          <p:nvPr/>
        </p:nvSpPr>
        <p:spPr>
          <a:xfrm>
            <a:off x="2291554" y="6248400"/>
            <a:ext cx="759823" cy="369332"/>
          </a:xfrm>
          <a:prstGeom prst="rect">
            <a:avLst/>
          </a:prstGeom>
          <a:noFill/>
        </p:spPr>
        <p:txBody>
          <a:bodyPr wrap="none" rtlCol="0">
            <a:spAutoFit/>
          </a:bodyPr>
          <a:lstStyle/>
          <a:p>
            <a:r>
              <a:rPr lang="en-US" dirty="0" smtClean="0">
                <a:solidFill>
                  <a:srgbClr val="EDB112"/>
                </a:solidFill>
              </a:rPr>
              <a:t>Points</a:t>
            </a:r>
            <a:endParaRPr lang="en-US" dirty="0">
              <a:solidFill>
                <a:srgbClr val="EDB112"/>
              </a:solidFill>
            </a:endParaRPr>
          </a:p>
        </p:txBody>
      </p:sp>
      <p:sp>
        <p:nvSpPr>
          <p:cNvPr id="11" name="TextBox 10"/>
          <p:cNvSpPr txBox="1"/>
          <p:nvPr/>
        </p:nvSpPr>
        <p:spPr>
          <a:xfrm>
            <a:off x="6705600" y="624840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171364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3200" dirty="0" smtClean="0"/>
              <a:t>Radon Gas Measurements</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2"/>
            <a:ext cx="4485413" cy="580465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866777"/>
            <a:ext cx="4482772" cy="5801234"/>
          </a:xfrm>
          <a:prstGeom prst="rect">
            <a:avLst/>
          </a:prstGeom>
        </p:spPr>
      </p:pic>
      <p:sp>
        <p:nvSpPr>
          <p:cNvPr id="3" name="TextBox 2"/>
          <p:cNvSpPr txBox="1"/>
          <p:nvPr/>
        </p:nvSpPr>
        <p:spPr>
          <a:xfrm>
            <a:off x="457200" y="2590800"/>
            <a:ext cx="1219200" cy="830997"/>
          </a:xfrm>
          <a:prstGeom prst="rect">
            <a:avLst/>
          </a:prstGeom>
          <a:noFill/>
        </p:spPr>
        <p:txBody>
          <a:bodyPr wrap="square" rtlCol="0">
            <a:spAutoFit/>
          </a:bodyPr>
          <a:lstStyle/>
          <a:p>
            <a:pPr algn="ctr"/>
            <a:r>
              <a:rPr lang="en-US" sz="2400" dirty="0" smtClean="0">
                <a:solidFill>
                  <a:srgbClr val="EDB112"/>
                </a:solidFill>
              </a:rPr>
              <a:t>Average Level</a:t>
            </a:r>
            <a:endParaRPr lang="en-US" sz="2400" dirty="0">
              <a:solidFill>
                <a:srgbClr val="EDB112"/>
              </a:solidFill>
            </a:endParaRPr>
          </a:p>
        </p:txBody>
      </p:sp>
      <p:sp>
        <p:nvSpPr>
          <p:cNvPr id="6" name="TextBox 5"/>
          <p:cNvSpPr txBox="1"/>
          <p:nvPr/>
        </p:nvSpPr>
        <p:spPr>
          <a:xfrm>
            <a:off x="4495800" y="2438400"/>
            <a:ext cx="2079517" cy="1200329"/>
          </a:xfrm>
          <a:prstGeom prst="rect">
            <a:avLst/>
          </a:prstGeom>
          <a:noFill/>
        </p:spPr>
        <p:txBody>
          <a:bodyPr wrap="square" rtlCol="0">
            <a:spAutoFit/>
          </a:bodyPr>
          <a:lstStyle/>
          <a:p>
            <a:pPr algn="ctr"/>
            <a:r>
              <a:rPr lang="en-US" sz="2400" dirty="0" smtClean="0">
                <a:solidFill>
                  <a:srgbClr val="EDB112"/>
                </a:solidFill>
              </a:rPr>
              <a:t>% with Dangerous Level</a:t>
            </a:r>
            <a:endParaRPr lang="en-US" sz="2400" dirty="0">
              <a:solidFill>
                <a:srgbClr val="EDB112"/>
              </a:solidFill>
            </a:endParaRPr>
          </a:p>
        </p:txBody>
      </p:sp>
      <p:sp>
        <p:nvSpPr>
          <p:cNvPr id="8" name="TextBox 7"/>
          <p:cNvSpPr txBox="1"/>
          <p:nvPr/>
        </p:nvSpPr>
        <p:spPr>
          <a:xfrm>
            <a:off x="1747941" y="6296983"/>
            <a:ext cx="1093569" cy="369332"/>
          </a:xfrm>
          <a:prstGeom prst="rect">
            <a:avLst/>
          </a:prstGeom>
          <a:noFill/>
        </p:spPr>
        <p:txBody>
          <a:bodyPr wrap="none" rtlCol="0">
            <a:spAutoFit/>
          </a:bodyPr>
          <a:lstStyle/>
          <a:p>
            <a:r>
              <a:rPr lang="en-US" dirty="0" smtClean="0">
                <a:solidFill>
                  <a:srgbClr val="EDB112"/>
                </a:solidFill>
              </a:rPr>
              <a:t>ZIP Codes</a:t>
            </a:r>
            <a:endParaRPr lang="en-US" dirty="0">
              <a:solidFill>
                <a:srgbClr val="EDB112"/>
              </a:solidFill>
            </a:endParaRPr>
          </a:p>
        </p:txBody>
      </p:sp>
      <p:sp>
        <p:nvSpPr>
          <p:cNvPr id="9" name="TextBox 8"/>
          <p:cNvSpPr txBox="1"/>
          <p:nvPr/>
        </p:nvSpPr>
        <p:spPr>
          <a:xfrm>
            <a:off x="6291567" y="6296983"/>
            <a:ext cx="1093569" cy="369332"/>
          </a:xfrm>
          <a:prstGeom prst="rect">
            <a:avLst/>
          </a:prstGeom>
          <a:noFill/>
        </p:spPr>
        <p:txBody>
          <a:bodyPr wrap="none" rtlCol="0">
            <a:spAutoFit/>
          </a:bodyPr>
          <a:lstStyle/>
          <a:p>
            <a:r>
              <a:rPr lang="en-US" dirty="0" smtClean="0">
                <a:solidFill>
                  <a:srgbClr val="EDB112"/>
                </a:solidFill>
              </a:rPr>
              <a:t>ZIP Codes</a:t>
            </a:r>
            <a:endParaRPr lang="en-US" dirty="0">
              <a:solidFill>
                <a:srgbClr val="EDB112"/>
              </a:solidFill>
            </a:endParaRPr>
          </a:p>
        </p:txBody>
      </p:sp>
    </p:spTree>
    <p:extLst>
      <p:ext uri="{BB962C8B-B14F-4D97-AF65-F5344CB8AC3E}">
        <p14:creationId xmlns:p14="http://schemas.microsoft.com/office/powerpoint/2010/main" val="233188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177" y="2987449"/>
            <a:ext cx="2724578" cy="3525925"/>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76800" y="1211200"/>
            <a:ext cx="4114799" cy="5325034"/>
          </a:xfrm>
        </p:spPr>
      </p:pic>
      <p:sp>
        <p:nvSpPr>
          <p:cNvPr id="2" name="Title 1"/>
          <p:cNvSpPr>
            <a:spLocks noGrp="1"/>
          </p:cNvSpPr>
          <p:nvPr>
            <p:ph type="title"/>
          </p:nvPr>
        </p:nvSpPr>
        <p:spPr>
          <a:xfrm>
            <a:off x="228600" y="365127"/>
            <a:ext cx="8839200" cy="620712"/>
          </a:xfrm>
        </p:spPr>
        <p:txBody>
          <a:bodyPr>
            <a:normAutofit/>
          </a:bodyPr>
          <a:lstStyle/>
          <a:p>
            <a:r>
              <a:rPr lang="en-US" sz="2800" dirty="0" smtClean="0"/>
              <a:t>Repairs </a:t>
            </a:r>
            <a:r>
              <a:rPr lang="en-US" sz="2800" dirty="0"/>
              <a:t>and Renovations</a:t>
            </a:r>
          </a:p>
        </p:txBody>
      </p:sp>
      <p:sp>
        <p:nvSpPr>
          <p:cNvPr id="10" name="TextBox 9"/>
          <p:cNvSpPr txBox="1"/>
          <p:nvPr/>
        </p:nvSpPr>
        <p:spPr>
          <a:xfrm>
            <a:off x="1301557" y="1094623"/>
            <a:ext cx="4105867"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Metropolitan Tenants Organization MTO Hotline Complaints regarding Necessary Repairs, 2006-2013</a:t>
            </a:r>
          </a:p>
        </p:txBody>
      </p:sp>
      <p:sp>
        <p:nvSpPr>
          <p:cNvPr id="3" name="TextBox 2"/>
          <p:cNvSpPr txBox="1"/>
          <p:nvPr/>
        </p:nvSpPr>
        <p:spPr>
          <a:xfrm>
            <a:off x="2291554" y="624840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1" name="TextBox 10"/>
          <p:cNvSpPr txBox="1"/>
          <p:nvPr/>
        </p:nvSpPr>
        <p:spPr>
          <a:xfrm>
            <a:off x="6705600" y="6248400"/>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8" name="TextBox 7"/>
          <p:cNvSpPr txBox="1"/>
          <p:nvPr/>
        </p:nvSpPr>
        <p:spPr>
          <a:xfrm>
            <a:off x="542333" y="2341118"/>
            <a:ext cx="334386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Building </a:t>
            </a:r>
            <a:r>
              <a:rPr lang="en-US" dirty="0"/>
              <a:t>Permits for Repairs and Renovations, </a:t>
            </a:r>
            <a:r>
              <a:rPr lang="en-US" dirty="0" smtClean="0"/>
              <a:t>2002-2013</a:t>
            </a:r>
            <a:endParaRPr lang="en-US" dirty="0"/>
          </a:p>
        </p:txBody>
      </p:sp>
    </p:spTree>
    <p:extLst>
      <p:ext uri="{BB962C8B-B14F-4D97-AF65-F5344CB8AC3E}">
        <p14:creationId xmlns:p14="http://schemas.microsoft.com/office/powerpoint/2010/main" val="173237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800" y="1211200"/>
            <a:ext cx="4114799" cy="5325034"/>
          </a:xfrm>
        </p:spPr>
      </p:pic>
      <p:sp>
        <p:nvSpPr>
          <p:cNvPr id="2" name="Title 1"/>
          <p:cNvSpPr>
            <a:spLocks noGrp="1"/>
          </p:cNvSpPr>
          <p:nvPr>
            <p:ph type="title"/>
          </p:nvPr>
        </p:nvSpPr>
        <p:spPr>
          <a:xfrm>
            <a:off x="228600" y="365127"/>
            <a:ext cx="8839200" cy="620712"/>
          </a:xfrm>
        </p:spPr>
        <p:txBody>
          <a:bodyPr>
            <a:normAutofit/>
          </a:bodyPr>
          <a:lstStyle/>
          <a:p>
            <a:r>
              <a:rPr lang="en-US" sz="2800" dirty="0" smtClean="0"/>
              <a:t>Severe Housing Problems</a:t>
            </a:r>
            <a:endParaRPr lang="en-US" sz="2800" dirty="0"/>
          </a:p>
        </p:txBody>
      </p:sp>
      <p:sp>
        <p:nvSpPr>
          <p:cNvPr id="10" name="TextBox 9"/>
          <p:cNvSpPr txBox="1"/>
          <p:nvPr/>
        </p:nvSpPr>
        <p:spPr>
          <a:xfrm>
            <a:off x="533400" y="1447800"/>
            <a:ext cx="4267199" cy="227754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Percentage of households reporting 1-4 of the following problems</a:t>
            </a:r>
          </a:p>
          <a:p>
            <a:pPr marL="742950" lvl="1" indent="-285750">
              <a:buFont typeface="Arial" panose="020B0604020202020204" pitchFamily="34" charset="0"/>
              <a:buChar char="•"/>
            </a:pPr>
            <a:r>
              <a:rPr lang="en-US" dirty="0" smtClean="0"/>
              <a:t>Overcrowding</a:t>
            </a:r>
          </a:p>
          <a:p>
            <a:pPr marL="742950" lvl="1" indent="-285750">
              <a:buFont typeface="Arial" panose="020B0604020202020204" pitchFamily="34" charset="0"/>
              <a:buChar char="•"/>
            </a:pPr>
            <a:r>
              <a:rPr lang="en-US" dirty="0" smtClean="0"/>
              <a:t>High Cost Burden</a:t>
            </a:r>
          </a:p>
          <a:p>
            <a:pPr marL="742950" lvl="1" indent="-285750">
              <a:buFont typeface="Arial" panose="020B0604020202020204" pitchFamily="34" charset="0"/>
              <a:buChar char="•"/>
            </a:pPr>
            <a:r>
              <a:rPr lang="en-US" dirty="0" smtClean="0"/>
              <a:t>Lack of Plumbing or Kitchen facilities</a:t>
            </a:r>
          </a:p>
          <a:p>
            <a:pPr marL="285750" indent="-285750">
              <a:buFont typeface="Arial" panose="020B0604020202020204" pitchFamily="34" charset="0"/>
              <a:buChar char="•"/>
            </a:pPr>
            <a:r>
              <a:rPr lang="en-US" sz="1600" dirty="0"/>
              <a:t>Source: American Housing Survey, 2005-2009</a:t>
            </a:r>
          </a:p>
          <a:p>
            <a:pPr marL="285750" indent="-285750">
              <a:buFont typeface="Arial" panose="020B0604020202020204" pitchFamily="34" charset="0"/>
              <a:buChar char="•"/>
            </a:pPr>
            <a:endParaRPr lang="en-US" dirty="0"/>
          </a:p>
        </p:txBody>
      </p:sp>
      <p:sp>
        <p:nvSpPr>
          <p:cNvPr id="11" name="TextBox 10"/>
          <p:cNvSpPr txBox="1"/>
          <p:nvPr/>
        </p:nvSpPr>
        <p:spPr>
          <a:xfrm>
            <a:off x="6567656" y="6166902"/>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1295721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6800" y="1489420"/>
            <a:ext cx="4022105" cy="5205078"/>
          </a:xfrm>
        </p:spPr>
      </p:pic>
      <p:sp>
        <p:nvSpPr>
          <p:cNvPr id="2" name="Title 1"/>
          <p:cNvSpPr>
            <a:spLocks noGrp="1"/>
          </p:cNvSpPr>
          <p:nvPr>
            <p:ph type="title"/>
          </p:nvPr>
        </p:nvSpPr>
        <p:spPr>
          <a:xfrm>
            <a:off x="533400" y="216963"/>
            <a:ext cx="8229600" cy="620712"/>
          </a:xfrm>
        </p:spPr>
        <p:txBody>
          <a:bodyPr>
            <a:noAutofit/>
          </a:bodyPr>
          <a:lstStyle/>
          <a:p>
            <a:r>
              <a:rPr lang="en-US" dirty="0" smtClean="0"/>
              <a:t>Public Health: Lead Poisoning, 2013</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925" y="1335742"/>
            <a:ext cx="2971800" cy="3845858"/>
          </a:xfrm>
          <a:prstGeom prst="rect">
            <a:avLst/>
          </a:prstGeom>
        </p:spPr>
      </p:pic>
      <p:sp>
        <p:nvSpPr>
          <p:cNvPr id="8" name="TextBox 7"/>
          <p:cNvSpPr txBox="1"/>
          <p:nvPr/>
        </p:nvSpPr>
        <p:spPr>
          <a:xfrm>
            <a:off x="1338475" y="983864"/>
            <a:ext cx="1671425" cy="461665"/>
          </a:xfrm>
          <a:prstGeom prst="rect">
            <a:avLst/>
          </a:prstGeom>
          <a:noFill/>
        </p:spPr>
        <p:txBody>
          <a:bodyPr wrap="square" rtlCol="0">
            <a:spAutoFit/>
          </a:bodyPr>
          <a:lstStyle/>
          <a:p>
            <a:r>
              <a:rPr lang="en-US" sz="2400" dirty="0">
                <a:solidFill>
                  <a:srgbClr val="EDB112"/>
                </a:solidFill>
              </a:rPr>
              <a:t># BLL Tests</a:t>
            </a:r>
          </a:p>
        </p:txBody>
      </p:sp>
      <p:sp>
        <p:nvSpPr>
          <p:cNvPr id="9" name="TextBox 8"/>
          <p:cNvSpPr txBox="1"/>
          <p:nvPr/>
        </p:nvSpPr>
        <p:spPr>
          <a:xfrm>
            <a:off x="5630328" y="1140072"/>
            <a:ext cx="2515047" cy="461665"/>
          </a:xfrm>
          <a:prstGeom prst="rect">
            <a:avLst/>
          </a:prstGeom>
          <a:noFill/>
        </p:spPr>
        <p:txBody>
          <a:bodyPr wrap="none" rtlCol="0">
            <a:spAutoFit/>
          </a:bodyPr>
          <a:lstStyle/>
          <a:p>
            <a:r>
              <a:rPr lang="en-US" sz="2400" dirty="0">
                <a:solidFill>
                  <a:srgbClr val="EDB112"/>
                </a:solidFill>
              </a:rPr>
              <a:t>EBL &gt; 5 Prevalence</a:t>
            </a:r>
          </a:p>
        </p:txBody>
      </p:sp>
      <p:sp>
        <p:nvSpPr>
          <p:cNvPr id="10" name="TextBox 9"/>
          <p:cNvSpPr txBox="1"/>
          <p:nvPr/>
        </p:nvSpPr>
        <p:spPr>
          <a:xfrm>
            <a:off x="215050" y="5124838"/>
            <a:ext cx="458555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prstClr val="white"/>
                </a:solidFill>
              </a:rPr>
              <a:t>Chicago DPH, Cook County DPH &amp; Illinois DPH childhood Lead Poisoning Testing and Prevalence in 2013 (n &gt;=50)</a:t>
            </a:r>
          </a:p>
        </p:txBody>
      </p:sp>
      <p:sp>
        <p:nvSpPr>
          <p:cNvPr id="11" name="TextBox 10"/>
          <p:cNvSpPr txBox="1"/>
          <p:nvPr/>
        </p:nvSpPr>
        <p:spPr>
          <a:xfrm>
            <a:off x="6341066" y="6048167"/>
            <a:ext cx="1093569" cy="646331"/>
          </a:xfrm>
          <a:prstGeom prst="rect">
            <a:avLst/>
          </a:prstGeom>
          <a:noFill/>
        </p:spPr>
        <p:txBody>
          <a:bodyPr wrap="none" rtlCol="0">
            <a:spAutoFit/>
          </a:bodyPr>
          <a:lstStyle/>
          <a:p>
            <a:r>
              <a:rPr lang="en-US" dirty="0" smtClean="0">
                <a:solidFill>
                  <a:srgbClr val="EDB112"/>
                </a:solidFill>
              </a:rPr>
              <a:t>Tracts &amp;</a:t>
            </a:r>
          </a:p>
          <a:p>
            <a:r>
              <a:rPr lang="en-US" dirty="0" smtClean="0">
                <a:solidFill>
                  <a:srgbClr val="EDB112"/>
                </a:solidFill>
              </a:rPr>
              <a:t>ZIP Codes</a:t>
            </a:r>
            <a:endParaRPr lang="en-US" dirty="0">
              <a:solidFill>
                <a:srgbClr val="EDB112"/>
              </a:solidFill>
            </a:endParaRPr>
          </a:p>
        </p:txBody>
      </p:sp>
      <p:sp>
        <p:nvSpPr>
          <p:cNvPr id="12" name="TextBox 11"/>
          <p:cNvSpPr txBox="1"/>
          <p:nvPr/>
        </p:nvSpPr>
        <p:spPr>
          <a:xfrm>
            <a:off x="1989643" y="4561220"/>
            <a:ext cx="891591" cy="523220"/>
          </a:xfrm>
          <a:prstGeom prst="rect">
            <a:avLst/>
          </a:prstGeom>
          <a:noFill/>
        </p:spPr>
        <p:txBody>
          <a:bodyPr wrap="none" rtlCol="0">
            <a:spAutoFit/>
          </a:bodyPr>
          <a:lstStyle/>
          <a:p>
            <a:r>
              <a:rPr lang="en-US" sz="1400" dirty="0" smtClean="0">
                <a:solidFill>
                  <a:srgbClr val="EDB112"/>
                </a:solidFill>
              </a:rPr>
              <a:t>Tracts &amp;</a:t>
            </a:r>
          </a:p>
          <a:p>
            <a:r>
              <a:rPr lang="en-US" sz="1400" dirty="0" smtClean="0">
                <a:solidFill>
                  <a:srgbClr val="EDB112"/>
                </a:solidFill>
              </a:rPr>
              <a:t>ZIP Codes</a:t>
            </a:r>
          </a:p>
        </p:txBody>
      </p:sp>
    </p:spTree>
    <p:extLst>
      <p:ext uri="{BB962C8B-B14F-4D97-AF65-F5344CB8AC3E}">
        <p14:creationId xmlns:p14="http://schemas.microsoft.com/office/powerpoint/2010/main" val="182759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Public Health: Asthma Attacks</a:t>
            </a:r>
            <a:endParaRPr lang="en-US" dirty="0"/>
          </a:p>
        </p:txBody>
      </p:sp>
      <p:sp>
        <p:nvSpPr>
          <p:cNvPr id="8" name="Content Placeholder 7"/>
          <p:cNvSpPr>
            <a:spLocks noGrp="1"/>
          </p:cNvSpPr>
          <p:nvPr>
            <p:ph sz="half" idx="1"/>
          </p:nvPr>
        </p:nvSpPr>
        <p:spPr/>
        <p:txBody>
          <a:bodyPr>
            <a:normAutofit/>
          </a:bodyPr>
          <a:lstStyle/>
          <a:p>
            <a:r>
              <a:rPr lang="en-US" sz="2400" dirty="0" smtClean="0"/>
              <a:t>Chicago Fire Department ambulance runs where albuterol was administered during an asthma attack in 2013</a:t>
            </a:r>
          </a:p>
          <a:p>
            <a:r>
              <a:rPr lang="en-US" sz="2400" dirty="0" smtClean="0"/>
              <a:t>City of Chicago total = 8,692</a:t>
            </a:r>
          </a:p>
          <a:p>
            <a:pPr lvl="1"/>
            <a:r>
              <a:rPr lang="en-US" sz="2000" dirty="0" smtClean="0"/>
              <a:t>Contains multiple instances of the same patient</a:t>
            </a:r>
            <a:endParaRPr lang="en-US" sz="2000"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023525"/>
            <a:ext cx="4267200" cy="5522258"/>
          </a:xfrm>
        </p:spPr>
      </p:pic>
      <p:sp>
        <p:nvSpPr>
          <p:cNvPr id="5" name="TextBox 4"/>
          <p:cNvSpPr txBox="1"/>
          <p:nvPr/>
        </p:nvSpPr>
        <p:spPr>
          <a:xfrm>
            <a:off x="6458440" y="6304602"/>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149158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03" y="457200"/>
            <a:ext cx="8229600" cy="868362"/>
          </a:xfrm>
        </p:spPr>
        <p:txBody>
          <a:bodyPr>
            <a:noAutofit/>
          </a:bodyPr>
          <a:lstStyle/>
          <a:p>
            <a:pPr lvl="0"/>
            <a:r>
              <a:rPr lang="en-US" sz="3600" dirty="0"/>
              <a:t>Purpose of </a:t>
            </a:r>
            <a:r>
              <a:rPr lang="en-US" sz="3600" dirty="0" smtClean="0"/>
              <a:t>Mapping</a:t>
            </a:r>
            <a:br>
              <a:rPr lang="en-US" sz="3600" dirty="0" smtClean="0"/>
            </a:br>
            <a:r>
              <a:rPr lang="en-US" sz="2400" dirty="0" smtClean="0"/>
              <a:t>What </a:t>
            </a:r>
            <a:r>
              <a:rPr lang="en-US" sz="2400" dirty="0"/>
              <a:t>we hope to learn</a:t>
            </a:r>
            <a:br>
              <a:rPr lang="en-US" sz="2400" dirty="0"/>
            </a:br>
            <a:endParaRPr lang="en-US" sz="2400" dirty="0"/>
          </a:p>
        </p:txBody>
      </p:sp>
      <p:sp>
        <p:nvSpPr>
          <p:cNvPr id="7" name="Content Placeholder 6"/>
          <p:cNvSpPr>
            <a:spLocks noGrp="1"/>
          </p:cNvSpPr>
          <p:nvPr>
            <p:ph idx="1"/>
          </p:nvPr>
        </p:nvSpPr>
        <p:spPr>
          <a:xfrm>
            <a:off x="431602" y="1266491"/>
            <a:ext cx="8559997" cy="4018953"/>
          </a:xfrm>
        </p:spPr>
        <p:txBody>
          <a:bodyPr/>
          <a:lstStyle/>
          <a:p>
            <a:r>
              <a:rPr lang="en-US" sz="2800" dirty="0"/>
              <a:t>Define particular areas within the larger region for targeted action to address particular concerns around Healthy Homes</a:t>
            </a:r>
          </a:p>
          <a:p>
            <a:r>
              <a:rPr lang="en-US" sz="2800" dirty="0"/>
              <a:t>Where problems exist and where they have been remedied</a:t>
            </a:r>
          </a:p>
          <a:p>
            <a:r>
              <a:rPr lang="en-US" sz="2800" dirty="0"/>
              <a:t>Where and for what </a:t>
            </a:r>
            <a:r>
              <a:rPr lang="en-US" sz="2800" dirty="0" smtClean="0"/>
              <a:t>hazards/outcomes </a:t>
            </a:r>
            <a:r>
              <a:rPr lang="en-US" sz="2800" dirty="0"/>
              <a:t>data is lacking</a:t>
            </a:r>
          </a:p>
          <a:p>
            <a:endParaRPr lang="en-US" dirty="0"/>
          </a:p>
        </p:txBody>
      </p:sp>
      <p:sp>
        <p:nvSpPr>
          <p:cNvPr id="4" name="Title 1"/>
          <p:cNvSpPr txBox="1">
            <a:spLocks/>
          </p:cNvSpPr>
          <p:nvPr/>
        </p:nvSpPr>
        <p:spPr>
          <a:xfrm>
            <a:off x="499815" y="3962400"/>
            <a:ext cx="8323621"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EDB112"/>
                </a:solidFill>
                <a:latin typeface="Cambria" panose="02040503050406030204" pitchFamily="18" charset="0"/>
                <a:ea typeface="+mj-ea"/>
                <a:cs typeface="+mj-cs"/>
              </a:defRPr>
            </a:lvl1pPr>
          </a:lstStyle>
          <a:p>
            <a:r>
              <a:rPr lang="en-US" sz="3600" dirty="0" smtClean="0"/>
              <a:t>Tools Used</a:t>
            </a:r>
          </a:p>
          <a:p>
            <a:r>
              <a:rPr lang="en-US" sz="2400" dirty="0" smtClean="0"/>
              <a:t>GIS - Geographic Information Systems</a:t>
            </a:r>
            <a:endParaRPr lang="en-US" sz="2400" dirty="0"/>
          </a:p>
        </p:txBody>
      </p:sp>
      <p:sp>
        <p:nvSpPr>
          <p:cNvPr id="5" name="Content Placeholder 2"/>
          <p:cNvSpPr txBox="1">
            <a:spLocks/>
          </p:cNvSpPr>
          <p:nvPr/>
        </p:nvSpPr>
        <p:spPr>
          <a:xfrm>
            <a:off x="850763" y="5181600"/>
            <a:ext cx="5794979" cy="22279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2575" indent="-282575"/>
            <a:r>
              <a:rPr lang="en-US" sz="2400" dirty="0" smtClean="0"/>
              <a:t>A computer system designed to capture, store, manipulate, analyze, manage, and present all types of geographical data</a:t>
            </a:r>
          </a:p>
          <a:p>
            <a:pPr marL="0" indent="0">
              <a:buFont typeface="Arial" pitchFamily="34" charset="0"/>
              <a:buNone/>
            </a:pPr>
            <a:endParaRPr lang="en-US" sz="2400" dirty="0"/>
          </a:p>
        </p:txBody>
      </p:sp>
      <p:pic>
        <p:nvPicPr>
          <p:cNvPr id="6" name="Picture 6" descr="http://www.units.miamioh.edu/geography/wp-content/uploads/R-21-07__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44" r="13026" b="4957"/>
          <a:stretch/>
        </p:blipFill>
        <p:spPr bwMode="auto">
          <a:xfrm>
            <a:off x="6605326" y="5199899"/>
            <a:ext cx="1524001" cy="1304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Public Health: Lung Cancer</a:t>
            </a:r>
            <a:endParaRPr lang="en-US" dirty="0"/>
          </a:p>
        </p:txBody>
      </p:sp>
      <p:sp>
        <p:nvSpPr>
          <p:cNvPr id="8" name="Content Placeholder 7"/>
          <p:cNvSpPr>
            <a:spLocks noGrp="1"/>
          </p:cNvSpPr>
          <p:nvPr>
            <p:ph sz="half" idx="1"/>
          </p:nvPr>
        </p:nvSpPr>
        <p:spPr/>
        <p:txBody>
          <a:bodyPr>
            <a:normAutofit/>
          </a:bodyPr>
          <a:lstStyle/>
          <a:p>
            <a:r>
              <a:rPr lang="en-US" sz="2400" dirty="0" smtClean="0"/>
              <a:t>Illinois Department of Public Health, </a:t>
            </a:r>
            <a:r>
              <a:rPr lang="en-US" sz="2400" dirty="0"/>
              <a:t>Illinois State Cancer </a:t>
            </a:r>
            <a:r>
              <a:rPr lang="en-US" sz="2400" dirty="0" smtClean="0"/>
              <a:t>Registry, Public Data Set </a:t>
            </a:r>
          </a:p>
          <a:p>
            <a:r>
              <a:rPr lang="en-US" sz="2400" dirty="0" smtClean="0"/>
              <a:t>Cancers of the Lung and Bronchus by ZIP Code, </a:t>
            </a:r>
          </a:p>
          <a:p>
            <a:r>
              <a:rPr lang="en-US" sz="2400" dirty="0"/>
              <a:t>D</a:t>
            </a:r>
            <a:r>
              <a:rPr lang="en-US" sz="2400" dirty="0" smtClean="0"/>
              <a:t>iagnosed from 2007-2011</a:t>
            </a:r>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023525"/>
            <a:ext cx="4343400" cy="5620870"/>
          </a:xfrm>
        </p:spPr>
      </p:pic>
      <p:sp>
        <p:nvSpPr>
          <p:cNvPr id="6" name="TextBox 5"/>
          <p:cNvSpPr txBox="1"/>
          <p:nvPr/>
        </p:nvSpPr>
        <p:spPr>
          <a:xfrm>
            <a:off x="6196915" y="6275063"/>
            <a:ext cx="1093569" cy="369332"/>
          </a:xfrm>
          <a:prstGeom prst="rect">
            <a:avLst/>
          </a:prstGeom>
          <a:noFill/>
        </p:spPr>
        <p:txBody>
          <a:bodyPr wrap="none" rtlCol="0">
            <a:spAutoFit/>
          </a:bodyPr>
          <a:lstStyle/>
          <a:p>
            <a:r>
              <a:rPr lang="en-US" dirty="0" smtClean="0">
                <a:solidFill>
                  <a:srgbClr val="EDB112"/>
                </a:solidFill>
              </a:rPr>
              <a:t>ZIP Codes</a:t>
            </a:r>
            <a:endParaRPr lang="en-US" dirty="0">
              <a:solidFill>
                <a:srgbClr val="EDB112"/>
              </a:solidFill>
            </a:endParaRPr>
          </a:p>
        </p:txBody>
      </p:sp>
    </p:spTree>
    <p:extLst>
      <p:ext uri="{BB962C8B-B14F-4D97-AF65-F5344CB8AC3E}">
        <p14:creationId xmlns:p14="http://schemas.microsoft.com/office/powerpoint/2010/main" val="4263790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Public Health: Fire and CO Injuries</a:t>
            </a:r>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914400"/>
            <a:ext cx="4466959" cy="5780770"/>
          </a:xfrm>
        </p:spPr>
      </p:pic>
      <p:sp>
        <p:nvSpPr>
          <p:cNvPr id="8" name="Content Placeholder 7"/>
          <p:cNvSpPr>
            <a:spLocks noGrp="1"/>
          </p:cNvSpPr>
          <p:nvPr>
            <p:ph sz="half" idx="1"/>
          </p:nvPr>
        </p:nvSpPr>
        <p:spPr/>
        <p:txBody>
          <a:bodyPr>
            <a:normAutofit/>
          </a:bodyPr>
          <a:lstStyle/>
          <a:p>
            <a:r>
              <a:rPr lang="en-US" sz="2400" dirty="0" smtClean="0"/>
              <a:t>Chicago Fire Department reported injuries from Carbon Monoxide Poisoning and Fires by Census Tract in 2013</a:t>
            </a:r>
            <a:endParaRPr lang="en-US" sz="2400" dirty="0"/>
          </a:p>
        </p:txBody>
      </p:sp>
      <p:sp>
        <p:nvSpPr>
          <p:cNvPr id="12" name="TextBox 11"/>
          <p:cNvSpPr txBox="1"/>
          <p:nvPr/>
        </p:nvSpPr>
        <p:spPr>
          <a:xfrm>
            <a:off x="6458440" y="6304602"/>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677206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14"/>
            <a:ext cx="8229600" cy="611486"/>
          </a:xfrm>
        </p:spPr>
        <p:txBody>
          <a:bodyPr>
            <a:normAutofit/>
          </a:bodyPr>
          <a:lstStyle/>
          <a:p>
            <a:r>
              <a:rPr lang="en-US" sz="2800" dirty="0"/>
              <a:t>Next </a:t>
            </a:r>
            <a:r>
              <a:rPr lang="en-US" sz="2800" dirty="0" smtClean="0"/>
              <a:t>Steps: Identifying Areas of Greatest Concern</a:t>
            </a:r>
            <a:endParaRPr lang="en-US" sz="2800"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5571" y="762000"/>
            <a:ext cx="4436589" cy="5741467"/>
          </a:xfrm>
        </p:spPr>
      </p:pic>
      <p:sp>
        <p:nvSpPr>
          <p:cNvPr id="8" name="Content Placeholder 7"/>
          <p:cNvSpPr txBox="1">
            <a:spLocks/>
          </p:cNvSpPr>
          <p:nvPr/>
        </p:nvSpPr>
        <p:spPr>
          <a:xfrm>
            <a:off x="4092114" y="1019508"/>
            <a:ext cx="482328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t>Targeting areas of overlap</a:t>
            </a:r>
          </a:p>
          <a:p>
            <a:pPr lvl="1"/>
            <a:r>
              <a:rPr lang="en-US" sz="2000" dirty="0" smtClean="0"/>
              <a:t>High incidence of public health concerns</a:t>
            </a:r>
          </a:p>
          <a:p>
            <a:pPr lvl="1"/>
            <a:r>
              <a:rPr lang="en-US" sz="2000" dirty="0" smtClean="0"/>
              <a:t>High incidence of physical environment concerns</a:t>
            </a:r>
          </a:p>
          <a:p>
            <a:r>
              <a:rPr lang="en-US" sz="2400" dirty="0"/>
              <a:t>Defining the affected populations</a:t>
            </a:r>
          </a:p>
          <a:p>
            <a:pPr lvl="1"/>
            <a:r>
              <a:rPr lang="en-US" sz="2000" dirty="0"/>
              <a:t>Poor, Young, Uninsured, Disabled</a:t>
            </a:r>
          </a:p>
          <a:p>
            <a:pPr marL="457200" lvl="1" indent="0">
              <a:buNone/>
            </a:pPr>
            <a:endParaRPr lang="en-US" sz="2000" dirty="0" smtClean="0"/>
          </a:p>
        </p:txBody>
      </p:sp>
      <p:sp>
        <p:nvSpPr>
          <p:cNvPr id="10" name="TextBox 9"/>
          <p:cNvSpPr txBox="1"/>
          <p:nvPr/>
        </p:nvSpPr>
        <p:spPr>
          <a:xfrm>
            <a:off x="4793946" y="4971982"/>
            <a:ext cx="3435654" cy="830997"/>
          </a:xfrm>
          <a:prstGeom prst="rect">
            <a:avLst/>
          </a:prstGeom>
          <a:noFill/>
        </p:spPr>
        <p:txBody>
          <a:bodyPr wrap="square" rtlCol="0">
            <a:spAutoFit/>
          </a:bodyPr>
          <a:lstStyle/>
          <a:p>
            <a:r>
              <a:rPr lang="en-US" sz="1600" dirty="0" smtClean="0"/>
              <a:t>For Example, High Building Code Violations for </a:t>
            </a:r>
            <a:r>
              <a:rPr lang="en-US" sz="1600" dirty="0" smtClean="0">
                <a:solidFill>
                  <a:srgbClr val="EDB112"/>
                </a:solidFill>
              </a:rPr>
              <a:t>Rats and Mice </a:t>
            </a:r>
            <a:r>
              <a:rPr lang="en-US" sz="1600" dirty="0" smtClean="0"/>
              <a:t>coincides with Greater </a:t>
            </a:r>
            <a:r>
              <a:rPr lang="en-US" sz="1600" dirty="0" smtClean="0">
                <a:solidFill>
                  <a:srgbClr val="EDB112"/>
                </a:solidFill>
              </a:rPr>
              <a:t>Asthma </a:t>
            </a:r>
            <a:r>
              <a:rPr lang="en-US" sz="1600" dirty="0" smtClean="0"/>
              <a:t>Prevalence</a:t>
            </a:r>
            <a:endParaRPr lang="en-US" sz="1600" dirty="0"/>
          </a:p>
        </p:txBody>
      </p:sp>
    </p:spTree>
    <p:extLst>
      <p:ext uri="{BB962C8B-B14F-4D97-AF65-F5344CB8AC3E}">
        <p14:creationId xmlns:p14="http://schemas.microsoft.com/office/powerpoint/2010/main" val="3703935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68362"/>
          </a:xfrm>
        </p:spPr>
        <p:txBody>
          <a:bodyPr>
            <a:noAutofit/>
          </a:bodyPr>
          <a:lstStyle/>
          <a:p>
            <a:pPr lvl="1" algn="ctr" rtl="0">
              <a:spcBef>
                <a:spcPct val="0"/>
              </a:spcBef>
            </a:pPr>
            <a:r>
              <a:rPr lang="en-US" sz="4000" dirty="0" smtClean="0">
                <a:solidFill>
                  <a:srgbClr val="EDB112"/>
                </a:solidFill>
                <a:latin typeface="Cambria" panose="02040503050406030204" pitchFamily="18" charset="0"/>
              </a:rPr>
              <a:t>Where More Data are Needed</a:t>
            </a:r>
            <a:endParaRPr lang="en-US" sz="4000" dirty="0">
              <a:solidFill>
                <a:srgbClr val="EDB112"/>
              </a:solidFill>
              <a:latin typeface="Cambria" panose="02040503050406030204" pitchFamily="18" charset="0"/>
            </a:endParaRPr>
          </a:p>
        </p:txBody>
      </p:sp>
      <p:sp>
        <p:nvSpPr>
          <p:cNvPr id="3" name="Content Placeholder 2"/>
          <p:cNvSpPr>
            <a:spLocks noGrp="1"/>
          </p:cNvSpPr>
          <p:nvPr>
            <p:ph idx="1"/>
          </p:nvPr>
        </p:nvSpPr>
        <p:spPr>
          <a:xfrm>
            <a:off x="457200" y="1096962"/>
            <a:ext cx="8534400" cy="5608638"/>
          </a:xfrm>
        </p:spPr>
        <p:txBody>
          <a:bodyPr>
            <a:normAutofit/>
          </a:bodyPr>
          <a:lstStyle/>
          <a:p>
            <a:r>
              <a:rPr lang="en-US" sz="2400" dirty="0" smtClean="0"/>
              <a:t>Additional </a:t>
            </a:r>
            <a:r>
              <a:rPr lang="en-US" sz="2400" dirty="0" smtClean="0">
                <a:solidFill>
                  <a:srgbClr val="EDB112"/>
                </a:solidFill>
              </a:rPr>
              <a:t>Physical Environment </a:t>
            </a:r>
            <a:r>
              <a:rPr lang="en-US" sz="2400" dirty="0" smtClean="0"/>
              <a:t>data</a:t>
            </a:r>
          </a:p>
          <a:p>
            <a:pPr lvl="1"/>
            <a:r>
              <a:rPr lang="en-US" sz="2000" dirty="0" smtClean="0"/>
              <a:t>Suburban Cook County municipal data</a:t>
            </a:r>
          </a:p>
          <a:p>
            <a:pPr lvl="2"/>
            <a:r>
              <a:rPr lang="en-US" sz="2000" dirty="0" smtClean="0"/>
              <a:t>Building Code Violations and Complaints</a:t>
            </a:r>
          </a:p>
          <a:p>
            <a:pPr lvl="2"/>
            <a:r>
              <a:rPr lang="en-US" sz="2000" dirty="0" smtClean="0"/>
              <a:t>Repairs and Renovations</a:t>
            </a:r>
            <a:endParaRPr lang="en-US" sz="2000" dirty="0"/>
          </a:p>
          <a:p>
            <a:r>
              <a:rPr lang="en-US" sz="2400" dirty="0" smtClean="0"/>
              <a:t>Additional </a:t>
            </a:r>
            <a:r>
              <a:rPr lang="en-US" sz="2400" dirty="0" smtClean="0">
                <a:solidFill>
                  <a:srgbClr val="EDB112"/>
                </a:solidFill>
              </a:rPr>
              <a:t>Public Health </a:t>
            </a:r>
            <a:r>
              <a:rPr lang="en-US" sz="2400" dirty="0" smtClean="0"/>
              <a:t>data</a:t>
            </a:r>
          </a:p>
          <a:p>
            <a:pPr lvl="1"/>
            <a:r>
              <a:rPr lang="en-US" sz="2000" dirty="0" smtClean="0"/>
              <a:t>Asthma surveillance data</a:t>
            </a:r>
          </a:p>
          <a:p>
            <a:pPr lvl="1"/>
            <a:r>
              <a:rPr lang="en-US" sz="2000" dirty="0" smtClean="0"/>
              <a:t>Poison Control Center data</a:t>
            </a:r>
          </a:p>
          <a:p>
            <a:pPr lvl="1"/>
            <a:r>
              <a:rPr lang="en-US" sz="2000" dirty="0" smtClean="0"/>
              <a:t>Suburban Cook County municipal data</a:t>
            </a:r>
          </a:p>
          <a:p>
            <a:pPr lvl="2"/>
            <a:r>
              <a:rPr lang="en-US" sz="2000" dirty="0" smtClean="0"/>
              <a:t>EMS/Fire Department data</a:t>
            </a:r>
          </a:p>
          <a:p>
            <a:r>
              <a:rPr lang="en-US" sz="2400" dirty="0" smtClean="0"/>
              <a:t>Current and Historical </a:t>
            </a:r>
            <a:r>
              <a:rPr lang="en-US" sz="2400" dirty="0" err="1" smtClean="0">
                <a:solidFill>
                  <a:srgbClr val="EDB112"/>
                </a:solidFill>
              </a:rPr>
              <a:t>Remediations</a:t>
            </a:r>
            <a:r>
              <a:rPr lang="en-US" sz="2400" dirty="0" smtClean="0">
                <a:solidFill>
                  <a:srgbClr val="EDB112"/>
                </a:solidFill>
              </a:rPr>
              <a:t> &amp; Intervention</a:t>
            </a:r>
            <a:r>
              <a:rPr lang="en-US" sz="2400" dirty="0" smtClean="0"/>
              <a:t> Programs</a:t>
            </a:r>
          </a:p>
          <a:p>
            <a:endParaRPr lang="en-US" sz="1800" dirty="0" smtClean="0">
              <a:solidFill>
                <a:srgbClr val="EDB112"/>
              </a:solidFill>
            </a:endParaRPr>
          </a:p>
          <a:p>
            <a:r>
              <a:rPr lang="en-US" sz="2800" dirty="0" smtClean="0">
                <a:solidFill>
                  <a:srgbClr val="EDB112"/>
                </a:solidFill>
              </a:rPr>
              <a:t>Ideally, an Integrated Health and Housing Database</a:t>
            </a:r>
            <a:endParaRPr lang="en-US" sz="2800" dirty="0">
              <a:solidFill>
                <a:srgbClr val="EDB112"/>
              </a:solidFill>
            </a:endParaRPr>
          </a:p>
        </p:txBody>
      </p:sp>
    </p:spTree>
    <p:extLst>
      <p:ext uri="{BB962C8B-B14F-4D97-AF65-F5344CB8AC3E}">
        <p14:creationId xmlns:p14="http://schemas.microsoft.com/office/powerpoint/2010/main" val="2673639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Acknowledgements</a:t>
            </a:r>
            <a:br>
              <a:rPr lang="en-US" dirty="0" smtClean="0"/>
            </a:br>
            <a:r>
              <a:rPr lang="en-US" sz="2700" dirty="0" smtClean="0"/>
              <a:t>Special Thanks To:</a:t>
            </a:r>
            <a:endParaRPr lang="en-US" sz="2700" dirty="0"/>
          </a:p>
        </p:txBody>
      </p:sp>
      <p:sp>
        <p:nvSpPr>
          <p:cNvPr id="3" name="Content Placeholder 2"/>
          <p:cNvSpPr>
            <a:spLocks noGrp="1"/>
          </p:cNvSpPr>
          <p:nvPr>
            <p:ph idx="1"/>
          </p:nvPr>
        </p:nvSpPr>
        <p:spPr>
          <a:xfrm>
            <a:off x="457200" y="1143000"/>
            <a:ext cx="8610600" cy="5562600"/>
          </a:xfrm>
        </p:spPr>
        <p:txBody>
          <a:bodyPr>
            <a:normAutofit/>
          </a:bodyPr>
          <a:lstStyle/>
          <a:p>
            <a:r>
              <a:rPr lang="en-US" sz="1800" dirty="0" smtClean="0"/>
              <a:t>Nancy Tuchman, Director, Institute of Environmental Sustainability (IES)</a:t>
            </a:r>
          </a:p>
          <a:p>
            <a:r>
              <a:rPr lang="en-US" sz="1800" dirty="0" smtClean="0"/>
              <a:t>Anita </a:t>
            </a:r>
            <a:r>
              <a:rPr lang="en-US" sz="1800" dirty="0"/>
              <a:t>Weinberg, Director, </a:t>
            </a:r>
            <a:r>
              <a:rPr lang="en-US" sz="1800" dirty="0" smtClean="0"/>
              <a:t>ChildLaw </a:t>
            </a:r>
            <a:r>
              <a:rPr lang="en-US" sz="1800" dirty="0"/>
              <a:t>Policy </a:t>
            </a:r>
            <a:r>
              <a:rPr lang="en-US" sz="1800" dirty="0" smtClean="0"/>
              <a:t>Institute, Civitas </a:t>
            </a:r>
            <a:r>
              <a:rPr lang="en-US" sz="1800" dirty="0"/>
              <a:t>ChildLaw Center</a:t>
            </a:r>
          </a:p>
          <a:p>
            <a:r>
              <a:rPr lang="en-US" sz="1800" dirty="0"/>
              <a:t>Katherine Kaufka-Walts, Director, Center for the Human Rights of Children</a:t>
            </a:r>
          </a:p>
          <a:p>
            <a:r>
              <a:rPr lang="en-US" sz="1800" dirty="0" smtClean="0"/>
              <a:t>Phil </a:t>
            </a:r>
            <a:r>
              <a:rPr lang="en-US" sz="1800" dirty="0"/>
              <a:t>Nyden, Director, Center for Urban Research and </a:t>
            </a:r>
            <a:r>
              <a:rPr lang="en-US" sz="1800" dirty="0" smtClean="0"/>
              <a:t>Learning (CURL)</a:t>
            </a:r>
          </a:p>
          <a:p>
            <a:r>
              <a:rPr lang="en-US" sz="1800" dirty="0" smtClean="0"/>
              <a:t>David Van Zytveld, Asst. </a:t>
            </a:r>
            <a:r>
              <a:rPr lang="en-US" sz="1800" dirty="0"/>
              <a:t>Director, </a:t>
            </a:r>
            <a:r>
              <a:rPr lang="en-US" sz="1800" dirty="0" smtClean="0"/>
              <a:t>CURL</a:t>
            </a:r>
            <a:endParaRPr lang="en-US" sz="1800" dirty="0"/>
          </a:p>
          <a:p>
            <a:r>
              <a:rPr lang="en-US" sz="1800" dirty="0" smtClean="0"/>
              <a:t>Travis O’Rear, GIS Consultant</a:t>
            </a:r>
          </a:p>
          <a:p>
            <a:r>
              <a:rPr lang="en-US" sz="1800" dirty="0" smtClean="0"/>
              <a:t>Teresa Neumann, Research Associate, CURL</a:t>
            </a:r>
          </a:p>
          <a:p>
            <a:r>
              <a:rPr lang="en-US" sz="1800" dirty="0" smtClean="0"/>
              <a:t>Dave Jacobs, National Center for Healthy Housing</a:t>
            </a:r>
          </a:p>
          <a:p>
            <a:r>
              <a:rPr lang="en-US" sz="1800" dirty="0" smtClean="0"/>
              <a:t>Emile Jorgensen, Epidemiologist, CDPH</a:t>
            </a:r>
          </a:p>
          <a:p>
            <a:r>
              <a:rPr lang="en-US" sz="1800" dirty="0" smtClean="0"/>
              <a:t>Deanna Durica, </a:t>
            </a:r>
            <a:r>
              <a:rPr lang="en-US" sz="1800" dirty="0"/>
              <a:t>Director, Lead Poisoning Prevention </a:t>
            </a:r>
            <a:r>
              <a:rPr lang="en-US" sz="1800" dirty="0" smtClean="0"/>
              <a:t>&amp; Healthy </a:t>
            </a:r>
            <a:r>
              <a:rPr lang="en-US" sz="1800" dirty="0"/>
              <a:t>Homes </a:t>
            </a:r>
            <a:r>
              <a:rPr lang="en-US" sz="1800" dirty="0" smtClean="0"/>
              <a:t>Unit, CCDPH</a:t>
            </a:r>
          </a:p>
          <a:p>
            <a:r>
              <a:rPr lang="en-US" sz="1800" dirty="0" smtClean="0"/>
              <a:t>Buddy Bates, Epidemiologist, CCDPH</a:t>
            </a:r>
          </a:p>
          <a:p>
            <a:r>
              <a:rPr lang="en-US" sz="1800" dirty="0" smtClean="0"/>
              <a:t>John Bartlett, Executive Director, Metropolitan Tenants Organization</a:t>
            </a:r>
          </a:p>
          <a:p>
            <a:r>
              <a:rPr lang="en-US" sz="1800" dirty="0" smtClean="0"/>
              <a:t>Chanell Marshall, Green Healthy Homes Initiative</a:t>
            </a:r>
          </a:p>
          <a:p>
            <a:r>
              <a:rPr lang="en-US" sz="1800" dirty="0" smtClean="0"/>
              <a:t>All the other Partners who contributed data and expertise!</a:t>
            </a:r>
          </a:p>
          <a:p>
            <a:r>
              <a:rPr lang="en-US" sz="1800" dirty="0" smtClean="0"/>
              <a:t>Staff of Loyola Centers that made today happen!</a:t>
            </a:r>
            <a:endParaRPr lang="en-US" sz="1800" dirty="0"/>
          </a:p>
          <a:p>
            <a:endParaRPr lang="en-US" sz="1800" dirty="0"/>
          </a:p>
        </p:txBody>
      </p:sp>
    </p:spTree>
    <p:extLst>
      <p:ext uri="{BB962C8B-B14F-4D97-AF65-F5344CB8AC3E}">
        <p14:creationId xmlns:p14="http://schemas.microsoft.com/office/powerpoint/2010/main" val="3600748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561"/>
            <a:ext cx="8229600" cy="868362"/>
          </a:xfrm>
        </p:spPr>
        <p:txBody>
          <a:bodyPr/>
          <a:lstStyle/>
          <a:p>
            <a:r>
              <a:rPr lang="en-US" dirty="0" smtClean="0"/>
              <a:t>Access to Maps During Summit</a:t>
            </a:r>
            <a:endParaRPr lang="en-US" dirty="0"/>
          </a:p>
        </p:txBody>
      </p:sp>
      <p:sp>
        <p:nvSpPr>
          <p:cNvPr id="3" name="Content Placeholder 2"/>
          <p:cNvSpPr>
            <a:spLocks noGrp="1"/>
          </p:cNvSpPr>
          <p:nvPr>
            <p:ph idx="1"/>
          </p:nvPr>
        </p:nvSpPr>
        <p:spPr>
          <a:xfrm>
            <a:off x="457200" y="1190923"/>
            <a:ext cx="8382000" cy="4752677"/>
          </a:xfrm>
        </p:spPr>
        <p:txBody>
          <a:bodyPr/>
          <a:lstStyle/>
          <a:p>
            <a:r>
              <a:rPr lang="en-US" dirty="0"/>
              <a:t>PDF online: </a:t>
            </a:r>
            <a:r>
              <a:rPr lang="en-US" sz="3600" dirty="0">
                <a:solidFill>
                  <a:srgbClr val="EDB112"/>
                </a:solidFill>
              </a:rPr>
              <a:t>http://</a:t>
            </a:r>
            <a:r>
              <a:rPr lang="en-US" sz="3600" dirty="0" smtClean="0">
                <a:solidFill>
                  <a:srgbClr val="EDB112"/>
                </a:solidFill>
              </a:rPr>
              <a:t>www.luc.edu/healthyhomes/maps</a:t>
            </a:r>
          </a:p>
          <a:p>
            <a:r>
              <a:rPr lang="en-US" sz="3600" dirty="0" smtClean="0"/>
              <a:t>Getting online</a:t>
            </a:r>
          </a:p>
          <a:p>
            <a:pPr lvl="1"/>
            <a:r>
              <a:rPr lang="en-US" dirty="0" smtClean="0">
                <a:solidFill>
                  <a:srgbClr val="A30046"/>
                </a:solidFill>
              </a:rPr>
              <a:t>netreg2.luc.edu</a:t>
            </a:r>
            <a:r>
              <a:rPr lang="en-US" dirty="0" smtClean="0"/>
              <a:t> to register as a Loyola Guest</a:t>
            </a:r>
          </a:p>
          <a:p>
            <a:pPr lvl="1"/>
            <a:r>
              <a:rPr lang="en-US" dirty="0"/>
              <a:t>Username: </a:t>
            </a:r>
            <a:r>
              <a:rPr lang="en-US" b="1" spc="300" dirty="0"/>
              <a:t>healthyhomes</a:t>
            </a:r>
            <a:endParaRPr lang="en-US" spc="300" dirty="0"/>
          </a:p>
          <a:p>
            <a:pPr lvl="1"/>
            <a:r>
              <a:rPr lang="en-US" dirty="0"/>
              <a:t>Password: </a:t>
            </a:r>
            <a:r>
              <a:rPr lang="en-US" b="1" spc="300" dirty="0"/>
              <a:t>luc511942</a:t>
            </a:r>
            <a:endParaRPr lang="en-US" spc="300" dirty="0"/>
          </a:p>
          <a:p>
            <a:pPr lvl="1"/>
            <a:endParaRPr lang="en-US" dirty="0" smtClean="0">
              <a:solidFill>
                <a:srgbClr val="EDB112"/>
              </a:solidFill>
            </a:endParaRPr>
          </a:p>
        </p:txBody>
      </p:sp>
    </p:spTree>
    <p:extLst>
      <p:ext uri="{BB962C8B-B14F-4D97-AF65-F5344CB8AC3E}">
        <p14:creationId xmlns:p14="http://schemas.microsoft.com/office/powerpoint/2010/main" val="3260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67261"/>
          </a:xfrm>
        </p:spPr>
        <p:txBody>
          <a:bodyPr>
            <a:normAutofit fontScale="90000"/>
          </a:bodyPr>
          <a:lstStyle/>
          <a:p>
            <a:r>
              <a:rPr lang="en-US" dirty="0" smtClean="0"/>
              <a:t>Translating the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759" y="1120877"/>
            <a:ext cx="8975751" cy="5420031"/>
          </a:xfrm>
        </p:spPr>
      </p:pic>
      <p:sp>
        <p:nvSpPr>
          <p:cNvPr id="7" name="Rounded Rectangle 6"/>
          <p:cNvSpPr/>
          <p:nvPr/>
        </p:nvSpPr>
        <p:spPr>
          <a:xfrm>
            <a:off x="276051" y="2571132"/>
            <a:ext cx="1887793" cy="2000867"/>
          </a:xfrm>
          <a:prstGeom prst="roundRect">
            <a:avLst/>
          </a:prstGeom>
          <a:solidFill>
            <a:srgbClr val="92D05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Collect</a:t>
            </a:r>
          </a:p>
          <a:p>
            <a:pPr algn="ctr"/>
            <a:r>
              <a:rPr lang="en-US" sz="2400" dirty="0" smtClean="0">
                <a:effectLst>
                  <a:outerShdw blurRad="38100" dist="38100" dir="2700000" algn="tl">
                    <a:srgbClr val="000000">
                      <a:alpha val="43137"/>
                    </a:srgbClr>
                  </a:outerShdw>
                </a:effectLst>
              </a:rPr>
              <a:t>Chicago</a:t>
            </a:r>
          </a:p>
          <a:p>
            <a:pPr algn="ctr"/>
            <a:r>
              <a:rPr lang="en-US" sz="2400" dirty="0">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nd Cook</a:t>
            </a:r>
          </a:p>
          <a:p>
            <a:pPr algn="ctr"/>
            <a:r>
              <a:rPr lang="en-US" sz="2400" dirty="0" smtClean="0">
                <a:effectLst>
                  <a:outerShdw blurRad="38100" dist="38100" dir="2700000" algn="tl">
                    <a:srgbClr val="000000">
                      <a:alpha val="43137"/>
                    </a:srgbClr>
                  </a:outerShdw>
                </a:effectLst>
              </a:rPr>
              <a:t>County</a:t>
            </a:r>
          </a:p>
          <a:p>
            <a:pPr algn="ctr"/>
            <a:r>
              <a:rPr lang="en-US" sz="2400" dirty="0" smtClean="0">
                <a:effectLst>
                  <a:outerShdw blurRad="38100" dist="38100" dir="2700000" algn="tl">
                    <a:srgbClr val="000000">
                      <a:alpha val="43137"/>
                    </a:srgbClr>
                  </a:outerShdw>
                </a:effectLst>
              </a:rPr>
              <a:t>data</a:t>
            </a:r>
            <a:endParaRPr lang="en-US" sz="2400" dirty="0">
              <a:effectLst>
                <a:outerShdw blurRad="38100" dist="38100" dir="2700000" algn="tl">
                  <a:srgbClr val="000000">
                    <a:alpha val="43137"/>
                  </a:srgbClr>
                </a:outerShdw>
              </a:effectLst>
            </a:endParaRPr>
          </a:p>
        </p:txBody>
      </p:sp>
      <p:sp>
        <p:nvSpPr>
          <p:cNvPr id="8" name="Rounded Rectangle 7"/>
          <p:cNvSpPr/>
          <p:nvPr/>
        </p:nvSpPr>
        <p:spPr>
          <a:xfrm>
            <a:off x="2408903" y="2467895"/>
            <a:ext cx="2421193" cy="2207343"/>
          </a:xfrm>
          <a:prstGeom prst="roundRect">
            <a:avLst/>
          </a:prstGeom>
          <a:solidFill>
            <a:srgbClr val="92D05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Map where</a:t>
            </a:r>
          </a:p>
          <a:p>
            <a:pPr algn="ctr"/>
            <a:r>
              <a:rPr lang="en-US" sz="2400" dirty="0">
                <a:effectLst>
                  <a:outerShdw blurRad="38100" dist="38100" dir="2700000" algn="tl">
                    <a:srgbClr val="000000">
                      <a:alpha val="43137"/>
                    </a:srgbClr>
                  </a:outerShdw>
                </a:effectLst>
              </a:rPr>
              <a:t>e</a:t>
            </a:r>
            <a:r>
              <a:rPr lang="en-US" sz="2400" dirty="0" smtClean="0">
                <a:effectLst>
                  <a:outerShdw blurRad="38100" dist="38100" dir="2700000" algn="tl">
                    <a:srgbClr val="000000">
                      <a:alpha val="43137"/>
                    </a:srgbClr>
                  </a:outerShdw>
                </a:effectLst>
              </a:rPr>
              <a:t>nvironmental </a:t>
            </a:r>
          </a:p>
          <a:p>
            <a:pPr algn="ctr"/>
            <a:r>
              <a:rPr lang="en-US" sz="2400" dirty="0" smtClean="0">
                <a:effectLst>
                  <a:outerShdw blurRad="38100" dist="38100" dir="2700000" algn="tl">
                    <a:srgbClr val="000000">
                      <a:alpha val="43137"/>
                    </a:srgbClr>
                  </a:outerShdw>
                </a:effectLst>
              </a:rPr>
              <a:t>toxins are</a:t>
            </a:r>
          </a:p>
          <a:p>
            <a:pPr algn="ctr"/>
            <a:r>
              <a:rPr lang="en-US" sz="2400" dirty="0" smtClean="0">
                <a:effectLst>
                  <a:outerShdw blurRad="38100" dist="38100" dir="2700000" algn="tl">
                    <a:srgbClr val="000000">
                      <a:alpha val="43137"/>
                    </a:srgbClr>
                  </a:outerShdw>
                </a:effectLst>
              </a:rPr>
              <a:t>found in homes</a:t>
            </a:r>
          </a:p>
          <a:p>
            <a:pPr algn="ctr"/>
            <a:r>
              <a:rPr lang="en-US" sz="2400" dirty="0" smtClean="0">
                <a:effectLst>
                  <a:outerShdw blurRad="38100" dist="38100" dir="2700000" algn="tl">
                    <a:srgbClr val="000000">
                      <a:alpha val="43137"/>
                    </a:srgbClr>
                  </a:outerShdw>
                </a:effectLst>
              </a:rPr>
              <a:t>by community</a:t>
            </a:r>
            <a:endParaRPr lang="en-US" sz="2400" dirty="0">
              <a:effectLst>
                <a:outerShdw blurRad="38100" dist="38100" dir="2700000" algn="tl">
                  <a:srgbClr val="000000">
                    <a:alpha val="43137"/>
                  </a:srgbClr>
                </a:outerShdw>
              </a:effectLst>
            </a:endParaRPr>
          </a:p>
        </p:txBody>
      </p:sp>
      <p:sp>
        <p:nvSpPr>
          <p:cNvPr id="9" name="Rounded Rectangle 8"/>
          <p:cNvSpPr/>
          <p:nvPr/>
        </p:nvSpPr>
        <p:spPr>
          <a:xfrm>
            <a:off x="162233" y="5383158"/>
            <a:ext cx="4463844" cy="550607"/>
          </a:xfrm>
          <a:prstGeom prst="round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Establish Research Agenda</a:t>
            </a:r>
            <a:endParaRPr lang="en-US" sz="2400" dirty="0">
              <a:effectLst>
                <a:outerShdw blurRad="38100" dist="38100" dir="2700000" algn="tl">
                  <a:srgbClr val="000000">
                    <a:alpha val="43137"/>
                  </a:srgbClr>
                </a:outerShdw>
              </a:effectLst>
            </a:endParaRPr>
          </a:p>
        </p:txBody>
      </p:sp>
      <p:sp>
        <p:nvSpPr>
          <p:cNvPr id="10" name="Rounded Rectangle 9"/>
          <p:cNvSpPr/>
          <p:nvPr/>
        </p:nvSpPr>
        <p:spPr>
          <a:xfrm>
            <a:off x="2297061" y="4744061"/>
            <a:ext cx="2644876" cy="550607"/>
          </a:xfrm>
          <a:prstGeom prst="roundRect">
            <a:avLst/>
          </a:prstGeom>
          <a:solidFill>
            <a:srgbClr val="0070C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effectLst>
                  <a:outerShdw blurRad="38100" dist="38100" dir="2700000" algn="tl">
                    <a:srgbClr val="000000">
                      <a:alpha val="43137"/>
                    </a:srgbClr>
                  </a:outerShdw>
                </a:effectLst>
              </a:rPr>
              <a:t>Establish Priorities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51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82" y="150514"/>
            <a:ext cx="8839200" cy="868362"/>
          </a:xfrm>
        </p:spPr>
        <p:txBody>
          <a:bodyPr>
            <a:noAutofit/>
          </a:bodyPr>
          <a:lstStyle/>
          <a:p>
            <a:r>
              <a:rPr lang="en-US" sz="3600" dirty="0"/>
              <a:t>Scope: </a:t>
            </a:r>
            <a:r>
              <a:rPr lang="en-US" sz="3600" dirty="0" smtClean="0"/>
              <a:t>Chicago and Cook County</a:t>
            </a:r>
            <a:endParaRPr lang="en-US" sz="3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58" t="1941" r="2258" b="3015"/>
          <a:stretch/>
        </p:blipFill>
        <p:spPr>
          <a:xfrm>
            <a:off x="4344418" y="914400"/>
            <a:ext cx="4495672" cy="57912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992" t="12661" r="8674" b="15210"/>
          <a:stretch/>
        </p:blipFill>
        <p:spPr>
          <a:xfrm>
            <a:off x="219076" y="3639839"/>
            <a:ext cx="4648200" cy="2895600"/>
          </a:xfrm>
          <a:prstGeom prst="rect">
            <a:avLst/>
          </a:prstGeom>
        </p:spPr>
      </p:pic>
      <p:cxnSp>
        <p:nvCxnSpPr>
          <p:cNvPr id="6" name="Straight Connector 5"/>
          <p:cNvCxnSpPr/>
          <p:nvPr/>
        </p:nvCxnSpPr>
        <p:spPr>
          <a:xfrm flipH="1">
            <a:off x="3276600" y="1018876"/>
            <a:ext cx="1219202" cy="3629324"/>
          </a:xfrm>
          <a:prstGeom prst="line">
            <a:avLst/>
          </a:prstGeom>
          <a:ln>
            <a:solidFill>
              <a:srgbClr val="EDB11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4724400"/>
            <a:ext cx="3886200" cy="1811039"/>
          </a:xfrm>
          <a:prstGeom prst="line">
            <a:avLst/>
          </a:prstGeom>
          <a:ln>
            <a:solidFill>
              <a:srgbClr val="EDB112"/>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599567" y="1498599"/>
            <a:ext cx="3887217" cy="4752677"/>
          </a:xfrm>
        </p:spPr>
        <p:txBody>
          <a:bodyPr>
            <a:normAutofit/>
          </a:bodyPr>
          <a:lstStyle/>
          <a:p>
            <a:r>
              <a:rPr lang="en-US" sz="2800" dirty="0" smtClean="0"/>
              <a:t>Units </a:t>
            </a:r>
            <a:r>
              <a:rPr lang="en-US" sz="2800" dirty="0"/>
              <a:t>of </a:t>
            </a:r>
            <a:r>
              <a:rPr lang="en-US" sz="2800" dirty="0" smtClean="0"/>
              <a:t>Geography</a:t>
            </a:r>
          </a:p>
          <a:p>
            <a:pPr lvl="1"/>
            <a:r>
              <a:rPr lang="en-US" sz="2400" dirty="0" smtClean="0"/>
              <a:t>Tracts (1,318)</a:t>
            </a:r>
          </a:p>
          <a:p>
            <a:pPr lvl="1"/>
            <a:r>
              <a:rPr lang="en-US" sz="2400" dirty="0" smtClean="0"/>
              <a:t>ZIP Codes (191) </a:t>
            </a:r>
          </a:p>
          <a:p>
            <a:pPr lvl="1"/>
            <a:r>
              <a:rPr lang="en-US" sz="2400" dirty="0" smtClean="0"/>
              <a:t>Municipalities (173)</a:t>
            </a:r>
            <a:endParaRPr lang="en-US" sz="2400" dirty="0"/>
          </a:p>
        </p:txBody>
      </p:sp>
      <p:sp>
        <p:nvSpPr>
          <p:cNvPr id="5" name="Rectangle 4"/>
          <p:cNvSpPr/>
          <p:nvPr/>
        </p:nvSpPr>
        <p:spPr>
          <a:xfrm>
            <a:off x="3230881" y="4657080"/>
            <a:ext cx="45719" cy="76200"/>
          </a:xfrm>
          <a:prstGeom prst="rect">
            <a:avLst/>
          </a:prstGeom>
          <a:solidFill>
            <a:srgbClr val="A3004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03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1500"/>
                            </p:stCondLst>
                            <p:childTnLst>
                              <p:par>
                                <p:cTn id="12" presetID="22" presetClass="exit" presetSubtype="2" fill="hold" nodeType="afterEffect">
                                  <p:stCondLst>
                                    <p:cond delay="2000"/>
                                  </p:stCondLst>
                                  <p:childTnLst>
                                    <p:animEffect transition="out" filter="wipe(right)">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22" presetClass="exit" presetSubtype="2" fill="hold" nodeType="withEffect">
                                  <p:stCondLst>
                                    <p:cond delay="2000"/>
                                  </p:stCondLst>
                                  <p:childTnLst>
                                    <p:animEffect transition="out" filter="wipe(righ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Approach and Dataset Collection</a:t>
            </a:r>
          </a:p>
        </p:txBody>
      </p:sp>
      <p:sp>
        <p:nvSpPr>
          <p:cNvPr id="3" name="Content Placeholder 2"/>
          <p:cNvSpPr>
            <a:spLocks noGrp="1"/>
          </p:cNvSpPr>
          <p:nvPr>
            <p:ph idx="1"/>
          </p:nvPr>
        </p:nvSpPr>
        <p:spPr>
          <a:xfrm>
            <a:off x="1219200" y="1009997"/>
            <a:ext cx="6858000" cy="4752677"/>
          </a:xfrm>
        </p:spPr>
        <p:txBody>
          <a:bodyPr>
            <a:normAutofit/>
          </a:bodyPr>
          <a:lstStyle/>
          <a:p>
            <a:r>
              <a:rPr lang="en-US" sz="2400" dirty="0" smtClean="0"/>
              <a:t>Data brainstorming with partners to develop a wish list for collection</a:t>
            </a:r>
          </a:p>
          <a:p>
            <a:pPr lvl="1"/>
            <a:r>
              <a:rPr lang="en-US" sz="2000" dirty="0">
                <a:solidFill>
                  <a:srgbClr val="EDB112"/>
                </a:solidFill>
              </a:rPr>
              <a:t>Socioeconomic and Demographic data</a:t>
            </a:r>
          </a:p>
          <a:p>
            <a:pPr lvl="1"/>
            <a:r>
              <a:rPr lang="en-US" sz="2000" dirty="0" smtClean="0">
                <a:solidFill>
                  <a:srgbClr val="EDB112"/>
                </a:solidFill>
              </a:rPr>
              <a:t>Physical Building and Environmental Quality data</a:t>
            </a:r>
          </a:p>
          <a:p>
            <a:pPr lvl="1"/>
            <a:r>
              <a:rPr lang="en-US" sz="2000" dirty="0" smtClean="0">
                <a:solidFill>
                  <a:srgbClr val="EDB112"/>
                </a:solidFill>
              </a:rPr>
              <a:t>Public </a:t>
            </a:r>
            <a:r>
              <a:rPr lang="en-US" sz="2000" dirty="0">
                <a:solidFill>
                  <a:srgbClr val="EDB112"/>
                </a:solidFill>
              </a:rPr>
              <a:t>Health Outcome and Intervention </a:t>
            </a:r>
            <a:r>
              <a:rPr lang="en-US" sz="2000" dirty="0" smtClean="0">
                <a:solidFill>
                  <a:srgbClr val="EDB112"/>
                </a:solidFill>
              </a:rPr>
              <a:t>data</a:t>
            </a:r>
          </a:p>
          <a:p>
            <a:pPr>
              <a:spcBef>
                <a:spcPts val="0"/>
              </a:spcBef>
            </a:pPr>
            <a:r>
              <a:rPr lang="en-US" sz="2400" dirty="0"/>
              <a:t>Visualizing the spatial relationships </a:t>
            </a:r>
            <a:r>
              <a:rPr lang="en-US" sz="2400" dirty="0" smtClean="0"/>
              <a:t>helps </a:t>
            </a:r>
            <a:r>
              <a:rPr lang="en-US" sz="2400" dirty="0"/>
              <a:t>identify areas of greatest need</a:t>
            </a:r>
          </a:p>
          <a:p>
            <a:pPr lvl="1"/>
            <a:endParaRPr lang="en-US" sz="2400" dirty="0"/>
          </a:p>
          <a:p>
            <a:pPr lvl="1"/>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1154678212"/>
              </p:ext>
            </p:extLst>
          </p:nvPr>
        </p:nvGraphicFramePr>
        <p:xfrm>
          <a:off x="6477000" y="3886200"/>
          <a:ext cx="2362200" cy="1981200"/>
        </p:xfrm>
        <a:graphic>
          <a:graphicData uri="http://schemas.openxmlformats.org/drawingml/2006/table">
            <a:tbl>
              <a:tblPr>
                <a:tableStyleId>{5C22544A-7EE6-4342-B048-85BDC9FD1C3A}</a:tableStyleId>
              </a:tblPr>
              <a:tblGrid>
                <a:gridCol w="2362200"/>
              </a:tblGrid>
              <a:tr h="330200">
                <a:tc>
                  <a:txBody>
                    <a:bodyPr/>
                    <a:lstStyle/>
                    <a:p>
                      <a:pPr algn="l" fontAlgn="b"/>
                      <a:r>
                        <a:rPr lang="en-US" sz="1800" b="1" i="0" u="sng" strike="noStrike" dirty="0" smtClean="0">
                          <a:solidFill>
                            <a:srgbClr val="A40045"/>
                          </a:solidFill>
                          <a:effectLst/>
                          <a:latin typeface="Calibri" panose="020F0502020204030204" pitchFamily="34" charset="0"/>
                        </a:rPr>
                        <a:t>Public Health</a:t>
                      </a:r>
                      <a:endParaRPr lang="en-US" sz="1800" b="1" i="0" u="sng" strike="noStrike" dirty="0">
                        <a:solidFill>
                          <a:srgbClr val="A40045"/>
                        </a:solidFill>
                        <a:effectLst/>
                        <a:latin typeface="Calibri" panose="020F0502020204030204" pitchFamily="34" charset="0"/>
                      </a:endParaRPr>
                    </a:p>
                  </a:txBody>
                  <a:tcPr marL="9525" marR="9525" marT="9525" marB="0" anchor="b"/>
                </a:tc>
              </a:tr>
              <a:tr h="330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Lead Inspections</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30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Elevated Blood Lead Level</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30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Asthma Prevalence</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b="0" i="0" u="none" strike="noStrike" dirty="0" smtClean="0">
                          <a:solidFill>
                            <a:srgbClr val="000000"/>
                          </a:solidFill>
                          <a:effectLst/>
                          <a:latin typeface="Calibri" panose="020F0502020204030204" pitchFamily="34" charset="0"/>
                        </a:rPr>
                        <a:t>Lung Cancer</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Fire and CO Injuries</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66984965"/>
              </p:ext>
            </p:extLst>
          </p:nvPr>
        </p:nvGraphicFramePr>
        <p:xfrm>
          <a:off x="3124200" y="3886200"/>
          <a:ext cx="3093357" cy="2641600"/>
        </p:xfrm>
        <a:graphic>
          <a:graphicData uri="http://schemas.openxmlformats.org/drawingml/2006/table">
            <a:tbl>
              <a:tblPr>
                <a:tableStyleId>{5C22544A-7EE6-4342-B048-85BDC9FD1C3A}</a:tableStyleId>
              </a:tblPr>
              <a:tblGrid>
                <a:gridCol w="3093357"/>
              </a:tblGrid>
              <a:tr h="330200">
                <a:tc>
                  <a:txBody>
                    <a:bodyPr/>
                    <a:lstStyle/>
                    <a:p>
                      <a:pPr algn="l" fontAlgn="b"/>
                      <a:r>
                        <a:rPr lang="en-US" sz="1800" b="1" u="sng" strike="noStrike" dirty="0" smtClean="0">
                          <a:solidFill>
                            <a:srgbClr val="A40045"/>
                          </a:solidFill>
                          <a:effectLst/>
                        </a:rPr>
                        <a:t>Physical Environment</a:t>
                      </a:r>
                      <a:endParaRPr lang="en-US" sz="1800" b="1" i="0" u="sng" strike="noStrike" dirty="0">
                        <a:solidFill>
                          <a:srgbClr val="A40045"/>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Building Age and Type</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Building Code Violations</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Poison</a:t>
                      </a:r>
                      <a:r>
                        <a:rPr lang="en-US" sz="1600" u="none" strike="noStrike" baseline="0" dirty="0" smtClean="0">
                          <a:effectLst/>
                        </a:rPr>
                        <a:t> Control Center Calls</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rPr>
                        <a:t>311 Service Calls</a:t>
                      </a:r>
                      <a:endParaRPr lang="en-US" sz="1600" b="0" i="0" u="none" strike="noStrike" dirty="0" smtClean="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Radon Test Levels</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Building and Renovation Permits</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Substandard Housing Problems</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0046318"/>
              </p:ext>
            </p:extLst>
          </p:nvPr>
        </p:nvGraphicFramePr>
        <p:xfrm>
          <a:off x="228600" y="3886200"/>
          <a:ext cx="2587171" cy="1651000"/>
        </p:xfrm>
        <a:graphic>
          <a:graphicData uri="http://schemas.openxmlformats.org/drawingml/2006/table">
            <a:tbl>
              <a:tblPr>
                <a:tableStyleId>{5C22544A-7EE6-4342-B048-85BDC9FD1C3A}</a:tableStyleId>
              </a:tblPr>
              <a:tblGrid>
                <a:gridCol w="2587171"/>
              </a:tblGrid>
              <a:tr h="330200">
                <a:tc>
                  <a:txBody>
                    <a:bodyPr/>
                    <a:lstStyle/>
                    <a:p>
                      <a:pPr algn="l" fontAlgn="b"/>
                      <a:r>
                        <a:rPr lang="en-US" sz="1800" b="1" u="sng" strike="noStrike" dirty="0" smtClean="0">
                          <a:solidFill>
                            <a:srgbClr val="A40045"/>
                          </a:solidFill>
                          <a:effectLst/>
                        </a:rPr>
                        <a:t>Socioeconomic</a:t>
                      </a:r>
                      <a:endParaRPr lang="en-US" sz="1800" b="1" i="0" u="sng" strike="noStrike" dirty="0">
                        <a:solidFill>
                          <a:srgbClr val="A40045"/>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Poverty and Income</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Health Insurance</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u="none" strike="noStrike" dirty="0" smtClean="0">
                          <a:effectLst/>
                        </a:rPr>
                        <a:t>Occupancy</a:t>
                      </a:r>
                      <a:r>
                        <a:rPr lang="en-US" sz="1600" u="none" strike="noStrike" baseline="0" dirty="0" smtClean="0">
                          <a:effectLst/>
                        </a:rPr>
                        <a:t> Status (Rent/Own)</a:t>
                      </a:r>
                      <a:endParaRPr lang="en-US" sz="1600" b="0" i="0" u="none" strike="noStrike" dirty="0">
                        <a:solidFill>
                          <a:srgbClr val="000000"/>
                        </a:solidFill>
                        <a:effectLst/>
                        <a:latin typeface="Calibri" panose="020F0502020204030204" pitchFamily="34" charset="0"/>
                      </a:endParaRPr>
                    </a:p>
                  </a:txBody>
                  <a:tcPr marL="9525" marR="9525" marT="9525" marB="0" anchor="b"/>
                </a:tc>
              </a:tr>
              <a:tr h="330200">
                <a:tc>
                  <a:txBody>
                    <a:bodyPr/>
                    <a:lstStyle/>
                    <a:p>
                      <a:pPr algn="l" fontAlgn="b"/>
                      <a:r>
                        <a:rPr lang="en-US" sz="1600" b="0" i="0" u="none" strike="noStrike" dirty="0" smtClean="0">
                          <a:solidFill>
                            <a:srgbClr val="000000"/>
                          </a:solidFill>
                          <a:effectLst/>
                          <a:latin typeface="Calibri" panose="020F0502020204030204" pitchFamily="34" charset="0"/>
                        </a:rPr>
                        <a:t>Foreclosures and Vacancy</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17514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3200" dirty="0" smtClean="0"/>
              <a:t>Socioeconomic &amp; Demographic Factors: Age</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3"/>
            <a:ext cx="4485412" cy="580465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866777"/>
            <a:ext cx="4482770" cy="5801233"/>
          </a:xfrm>
          <a:prstGeom prst="rect">
            <a:avLst/>
          </a:prstGeom>
        </p:spPr>
      </p:pic>
      <p:sp>
        <p:nvSpPr>
          <p:cNvPr id="3" name="TextBox 2"/>
          <p:cNvSpPr txBox="1"/>
          <p:nvPr/>
        </p:nvSpPr>
        <p:spPr>
          <a:xfrm>
            <a:off x="-20924" y="2430842"/>
            <a:ext cx="2252141" cy="830997"/>
          </a:xfrm>
          <a:prstGeom prst="rect">
            <a:avLst/>
          </a:prstGeom>
          <a:noFill/>
        </p:spPr>
        <p:txBody>
          <a:bodyPr wrap="square" rtlCol="0">
            <a:spAutoFit/>
          </a:bodyPr>
          <a:lstStyle/>
          <a:p>
            <a:pPr algn="ctr"/>
            <a:r>
              <a:rPr lang="en-US" sz="2400" dirty="0" smtClean="0">
                <a:solidFill>
                  <a:srgbClr val="EDB112"/>
                </a:solidFill>
              </a:rPr>
              <a:t>% of Population Under Age 5</a:t>
            </a:r>
            <a:endParaRPr lang="en-US" sz="2400" dirty="0">
              <a:solidFill>
                <a:srgbClr val="EDB112"/>
              </a:solidFill>
            </a:endParaRPr>
          </a:p>
        </p:txBody>
      </p:sp>
      <p:sp>
        <p:nvSpPr>
          <p:cNvPr id="6" name="TextBox 5"/>
          <p:cNvSpPr txBox="1"/>
          <p:nvPr/>
        </p:nvSpPr>
        <p:spPr>
          <a:xfrm>
            <a:off x="4524145" y="2430842"/>
            <a:ext cx="2263811" cy="830997"/>
          </a:xfrm>
          <a:prstGeom prst="rect">
            <a:avLst/>
          </a:prstGeom>
          <a:noFill/>
        </p:spPr>
        <p:txBody>
          <a:bodyPr wrap="square" rtlCol="0">
            <a:spAutoFit/>
          </a:bodyPr>
          <a:lstStyle/>
          <a:p>
            <a:pPr algn="ctr"/>
            <a:r>
              <a:rPr lang="en-US" sz="2400" dirty="0" smtClean="0">
                <a:solidFill>
                  <a:srgbClr val="EDB112"/>
                </a:solidFill>
              </a:rPr>
              <a:t>% of Population </a:t>
            </a:r>
          </a:p>
          <a:p>
            <a:pPr algn="ctr"/>
            <a:r>
              <a:rPr lang="en-US" sz="2400" dirty="0" smtClean="0">
                <a:solidFill>
                  <a:srgbClr val="EDB112"/>
                </a:solidFill>
              </a:rPr>
              <a:t>Over Age 65</a:t>
            </a:r>
            <a:endParaRPr lang="en-US" sz="2400" dirty="0">
              <a:solidFill>
                <a:srgbClr val="EDB112"/>
              </a:solidFill>
            </a:endParaRPr>
          </a:p>
        </p:txBody>
      </p:sp>
      <p:sp>
        <p:nvSpPr>
          <p:cNvPr id="8" name="TextBox 7"/>
          <p:cNvSpPr txBox="1"/>
          <p:nvPr/>
        </p:nvSpPr>
        <p:spPr>
          <a:xfrm>
            <a:off x="1747941"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9" name="TextBox 8"/>
          <p:cNvSpPr txBox="1"/>
          <p:nvPr/>
        </p:nvSpPr>
        <p:spPr>
          <a:xfrm>
            <a:off x="6291567"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201873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3200" dirty="0" smtClean="0"/>
              <a:t>Socioeconomic &amp; Demographic Factors: Housing</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2"/>
            <a:ext cx="4485413" cy="580465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866777"/>
            <a:ext cx="4482771" cy="5801234"/>
          </a:xfrm>
          <a:prstGeom prst="rect">
            <a:avLst/>
          </a:prstGeom>
        </p:spPr>
      </p:pic>
      <p:sp>
        <p:nvSpPr>
          <p:cNvPr id="3" name="TextBox 2"/>
          <p:cNvSpPr txBox="1"/>
          <p:nvPr/>
        </p:nvSpPr>
        <p:spPr>
          <a:xfrm>
            <a:off x="-65201" y="2438400"/>
            <a:ext cx="2209800" cy="707886"/>
          </a:xfrm>
          <a:prstGeom prst="rect">
            <a:avLst/>
          </a:prstGeom>
          <a:noFill/>
        </p:spPr>
        <p:txBody>
          <a:bodyPr wrap="square" rtlCol="0">
            <a:spAutoFit/>
          </a:bodyPr>
          <a:lstStyle/>
          <a:p>
            <a:pPr algn="ctr"/>
            <a:r>
              <a:rPr lang="en-US" sz="2000" dirty="0" smtClean="0">
                <a:solidFill>
                  <a:srgbClr val="EDB112"/>
                </a:solidFill>
              </a:rPr>
              <a:t>Renter Fraction of Households</a:t>
            </a:r>
            <a:endParaRPr lang="en-US" sz="2000" dirty="0">
              <a:solidFill>
                <a:srgbClr val="EDB112"/>
              </a:solidFill>
            </a:endParaRPr>
          </a:p>
        </p:txBody>
      </p:sp>
      <p:sp>
        <p:nvSpPr>
          <p:cNvPr id="6" name="TextBox 5"/>
          <p:cNvSpPr txBox="1"/>
          <p:nvPr/>
        </p:nvSpPr>
        <p:spPr>
          <a:xfrm>
            <a:off x="4267200" y="2435881"/>
            <a:ext cx="2689117" cy="707886"/>
          </a:xfrm>
          <a:prstGeom prst="rect">
            <a:avLst/>
          </a:prstGeom>
          <a:noFill/>
        </p:spPr>
        <p:txBody>
          <a:bodyPr wrap="square" rtlCol="0">
            <a:spAutoFit/>
          </a:bodyPr>
          <a:lstStyle/>
          <a:p>
            <a:pPr algn="ctr"/>
            <a:r>
              <a:rPr lang="en-US" sz="2000" dirty="0" smtClean="0">
                <a:solidFill>
                  <a:srgbClr val="EDB112"/>
                </a:solidFill>
              </a:rPr>
              <a:t>% Households with Foreclosure Filed</a:t>
            </a:r>
            <a:endParaRPr lang="en-US" sz="2000" dirty="0">
              <a:solidFill>
                <a:srgbClr val="EDB112"/>
              </a:solidFill>
            </a:endParaRPr>
          </a:p>
        </p:txBody>
      </p:sp>
      <p:sp>
        <p:nvSpPr>
          <p:cNvPr id="8" name="TextBox 7"/>
          <p:cNvSpPr txBox="1"/>
          <p:nvPr/>
        </p:nvSpPr>
        <p:spPr>
          <a:xfrm>
            <a:off x="1747941"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9" name="TextBox 8"/>
          <p:cNvSpPr txBox="1"/>
          <p:nvPr/>
        </p:nvSpPr>
        <p:spPr>
          <a:xfrm>
            <a:off x="6291567"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4093510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3200" dirty="0" smtClean="0"/>
              <a:t>Socioeconomic &amp; Demographic Factors: Health</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2"/>
            <a:ext cx="4485412" cy="580465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 y="866777"/>
            <a:ext cx="4482771" cy="5801233"/>
          </a:xfrm>
          <a:prstGeom prst="rect">
            <a:avLst/>
          </a:prstGeom>
        </p:spPr>
      </p:pic>
      <p:sp>
        <p:nvSpPr>
          <p:cNvPr id="3" name="TextBox 2"/>
          <p:cNvSpPr txBox="1"/>
          <p:nvPr/>
        </p:nvSpPr>
        <p:spPr>
          <a:xfrm>
            <a:off x="53340" y="2435881"/>
            <a:ext cx="2122601" cy="1015663"/>
          </a:xfrm>
          <a:prstGeom prst="rect">
            <a:avLst/>
          </a:prstGeom>
          <a:noFill/>
        </p:spPr>
        <p:txBody>
          <a:bodyPr wrap="square" rtlCol="0">
            <a:spAutoFit/>
          </a:bodyPr>
          <a:lstStyle/>
          <a:p>
            <a:pPr algn="ctr"/>
            <a:r>
              <a:rPr lang="en-US" sz="2000" dirty="0" smtClean="0">
                <a:solidFill>
                  <a:srgbClr val="EDB112"/>
                </a:solidFill>
              </a:rPr>
              <a:t>% of Population with Health Insurance</a:t>
            </a:r>
            <a:endParaRPr lang="en-US" sz="2000" dirty="0">
              <a:solidFill>
                <a:srgbClr val="EDB112"/>
              </a:solidFill>
            </a:endParaRPr>
          </a:p>
        </p:txBody>
      </p:sp>
      <p:sp>
        <p:nvSpPr>
          <p:cNvPr id="6" name="TextBox 5"/>
          <p:cNvSpPr txBox="1"/>
          <p:nvPr/>
        </p:nvSpPr>
        <p:spPr>
          <a:xfrm>
            <a:off x="4583051" y="2430843"/>
            <a:ext cx="2133600" cy="707886"/>
          </a:xfrm>
          <a:prstGeom prst="rect">
            <a:avLst/>
          </a:prstGeom>
          <a:noFill/>
        </p:spPr>
        <p:txBody>
          <a:bodyPr wrap="square" rtlCol="0">
            <a:spAutoFit/>
          </a:bodyPr>
          <a:lstStyle/>
          <a:p>
            <a:pPr algn="ctr"/>
            <a:r>
              <a:rPr lang="en-US" sz="2000" dirty="0" smtClean="0">
                <a:solidFill>
                  <a:srgbClr val="EDB112"/>
                </a:solidFill>
              </a:rPr>
              <a:t>% of Population with a Disability</a:t>
            </a:r>
            <a:endParaRPr lang="en-US" sz="2000" dirty="0">
              <a:solidFill>
                <a:srgbClr val="EDB112"/>
              </a:solidFill>
            </a:endParaRPr>
          </a:p>
        </p:txBody>
      </p:sp>
      <p:sp>
        <p:nvSpPr>
          <p:cNvPr id="8" name="TextBox 7"/>
          <p:cNvSpPr txBox="1"/>
          <p:nvPr/>
        </p:nvSpPr>
        <p:spPr>
          <a:xfrm>
            <a:off x="1747941"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9" name="TextBox 8"/>
          <p:cNvSpPr txBox="1"/>
          <p:nvPr/>
        </p:nvSpPr>
        <p:spPr>
          <a:xfrm>
            <a:off x="6291567" y="6296983"/>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Tree>
    <p:extLst>
      <p:ext uri="{BB962C8B-B14F-4D97-AF65-F5344CB8AC3E}">
        <p14:creationId xmlns:p14="http://schemas.microsoft.com/office/powerpoint/2010/main" val="40204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508"/>
            <a:ext cx="8901266" cy="549274"/>
          </a:xfrm>
        </p:spPr>
        <p:txBody>
          <a:bodyPr>
            <a:noAutofit/>
          </a:bodyPr>
          <a:lstStyle/>
          <a:p>
            <a:r>
              <a:rPr lang="en-US" sz="2800" dirty="0" smtClean="0"/>
              <a:t>Median Age of Multi Family Residential Buildings</a:t>
            </a:r>
            <a:endParaRPr lang="en-US"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95646" y="861662"/>
            <a:ext cx="4485413" cy="5804653"/>
          </a:xfrm>
        </p:spPr>
      </p:pic>
      <p:sp>
        <p:nvSpPr>
          <p:cNvPr id="6" name="TextBox 5"/>
          <p:cNvSpPr txBox="1"/>
          <p:nvPr/>
        </p:nvSpPr>
        <p:spPr>
          <a:xfrm>
            <a:off x="4883322" y="2666998"/>
            <a:ext cx="1754648" cy="830997"/>
          </a:xfrm>
          <a:prstGeom prst="rect">
            <a:avLst/>
          </a:prstGeom>
          <a:noFill/>
        </p:spPr>
        <p:txBody>
          <a:bodyPr wrap="none" rtlCol="0">
            <a:spAutoFit/>
          </a:bodyPr>
          <a:lstStyle/>
          <a:p>
            <a:pPr algn="ctr"/>
            <a:r>
              <a:rPr lang="en-US" sz="2400" dirty="0" smtClean="0">
                <a:solidFill>
                  <a:srgbClr val="EDB112"/>
                </a:solidFill>
              </a:rPr>
              <a:t>Median Age </a:t>
            </a:r>
          </a:p>
          <a:p>
            <a:pPr algn="ctr"/>
            <a:r>
              <a:rPr lang="en-US" sz="2400" dirty="0" smtClean="0">
                <a:solidFill>
                  <a:srgbClr val="EDB112"/>
                </a:solidFill>
              </a:rPr>
              <a:t>By Tract</a:t>
            </a:r>
            <a:endParaRPr lang="en-US" sz="2400" dirty="0">
              <a:solidFill>
                <a:srgbClr val="EDB112"/>
              </a:solidFill>
            </a:endParaRPr>
          </a:p>
        </p:txBody>
      </p:sp>
      <p:sp>
        <p:nvSpPr>
          <p:cNvPr id="8" name="TextBox 7"/>
          <p:cNvSpPr txBox="1"/>
          <p:nvPr/>
        </p:nvSpPr>
        <p:spPr>
          <a:xfrm>
            <a:off x="6458440" y="6304602"/>
            <a:ext cx="733086" cy="369332"/>
          </a:xfrm>
          <a:prstGeom prst="rect">
            <a:avLst/>
          </a:prstGeom>
          <a:noFill/>
        </p:spPr>
        <p:txBody>
          <a:bodyPr wrap="none" rtlCol="0">
            <a:spAutoFit/>
          </a:bodyPr>
          <a:lstStyle/>
          <a:p>
            <a:r>
              <a:rPr lang="en-US" dirty="0" smtClean="0">
                <a:solidFill>
                  <a:srgbClr val="EDB112"/>
                </a:solidFill>
              </a:rPr>
              <a:t>Tracts</a:t>
            </a:r>
            <a:endParaRPr lang="en-US" dirty="0">
              <a:solidFill>
                <a:srgbClr val="EDB112"/>
              </a:solidFill>
            </a:endParaRPr>
          </a:p>
        </p:txBody>
      </p:sp>
      <p:sp>
        <p:nvSpPr>
          <p:cNvPr id="10" name="TextBox 9"/>
          <p:cNvSpPr txBox="1"/>
          <p:nvPr/>
        </p:nvSpPr>
        <p:spPr>
          <a:xfrm>
            <a:off x="666610" y="1651335"/>
            <a:ext cx="376796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Cook County Assessor data by Parcel</a:t>
            </a:r>
          </a:p>
          <a:p>
            <a:pPr marL="285750" indent="-285750">
              <a:buFont typeface="Arial" panose="020B0604020202020204" pitchFamily="34" charset="0"/>
              <a:buChar char="•"/>
            </a:pPr>
            <a:r>
              <a:rPr lang="en-US" sz="2000" dirty="0" smtClean="0"/>
              <a:t>Summarized the Age of Buildings in each Census Tract.</a:t>
            </a:r>
          </a:p>
          <a:p>
            <a:pPr marL="285750" indent="-285750">
              <a:buFont typeface="Arial" panose="020B0604020202020204" pitchFamily="34" charset="0"/>
              <a:buChar char="•"/>
            </a:pPr>
            <a:r>
              <a:rPr lang="en-US" sz="2000" dirty="0" smtClean="0"/>
              <a:t>Median Age shows the central value within each Tract</a:t>
            </a:r>
          </a:p>
          <a:p>
            <a:pPr marL="285750" indent="-285750">
              <a:buFont typeface="Arial" panose="020B0604020202020204" pitchFamily="34" charset="0"/>
              <a:buChar char="•"/>
            </a:pPr>
            <a:r>
              <a:rPr lang="en-US" sz="2000" dirty="0" smtClean="0"/>
              <a:t>Very old multi family units are pervasive</a:t>
            </a:r>
          </a:p>
        </p:txBody>
      </p:sp>
    </p:spTree>
    <p:extLst>
      <p:ext uri="{BB962C8B-B14F-4D97-AF65-F5344CB8AC3E}">
        <p14:creationId xmlns:p14="http://schemas.microsoft.com/office/powerpoint/2010/main" val="3722331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759EEF5-FBF2-42D0-9846-364E274A2A9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16415</TotalTime>
  <Words>2981</Words>
  <Application>Microsoft Office PowerPoint</Application>
  <PresentationFormat>On-screen Show (4:3)</PresentationFormat>
  <Paragraphs>313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Wingdings</vt:lpstr>
      <vt:lpstr>Office Theme</vt:lpstr>
      <vt:lpstr>GIS Mapping Analysis</vt:lpstr>
      <vt:lpstr>Purpose of Mapping What we hope to learn </vt:lpstr>
      <vt:lpstr>Translating the Problem</vt:lpstr>
      <vt:lpstr>Scope: Chicago and Cook County</vt:lpstr>
      <vt:lpstr>Approach and Dataset Collection</vt:lpstr>
      <vt:lpstr>Socioeconomic &amp; Demographic Factors: Age</vt:lpstr>
      <vt:lpstr>Socioeconomic &amp; Demographic Factors: Housing</vt:lpstr>
      <vt:lpstr>Socioeconomic &amp; Demographic Factors: Health</vt:lpstr>
      <vt:lpstr>Median Age of Multi Family Residential Buildings</vt:lpstr>
      <vt:lpstr>Median Age of Single Family Residential Buildings</vt:lpstr>
      <vt:lpstr>Code Violations for Peeling Paint</vt:lpstr>
      <vt:lpstr>Code Violations &amp; 311 Complaints for Rodents</vt:lpstr>
      <vt:lpstr>Code Violations for Presence of Roaches or Insects , 2006-13</vt:lpstr>
      <vt:lpstr>Code Violations for Missing Carbon Monoxide Detector, 2006-13</vt:lpstr>
      <vt:lpstr>Radon Gas Measurements</vt:lpstr>
      <vt:lpstr>Repairs and Renovations</vt:lpstr>
      <vt:lpstr>Severe Housing Problems</vt:lpstr>
      <vt:lpstr>Public Health: Lead Poisoning, 2013</vt:lpstr>
      <vt:lpstr>Public Health: Asthma Attacks</vt:lpstr>
      <vt:lpstr>Public Health: Lung Cancer</vt:lpstr>
      <vt:lpstr>Public Health: Fire and CO Injuries</vt:lpstr>
      <vt:lpstr>Next Steps: Identifying Areas of Greatest Concern</vt:lpstr>
      <vt:lpstr>Where More Data are Needed</vt:lpstr>
      <vt:lpstr>Acknowledgements Special Thanks To:</vt:lpstr>
      <vt:lpstr>Access to Maps During Summit</vt:lpstr>
    </vt:vector>
  </TitlesOfParts>
  <Company>Loyola University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Heaton</dc:creator>
  <cp:lastModifiedBy>Teresa E Neumann</cp:lastModifiedBy>
  <cp:revision>87</cp:revision>
  <cp:lastPrinted>2014-06-18T18:47:57Z</cp:lastPrinted>
  <dcterms:created xsi:type="dcterms:W3CDTF">2010-02-03T17:26:36Z</dcterms:created>
  <dcterms:modified xsi:type="dcterms:W3CDTF">2014-09-08T18:25:19Z</dcterms:modified>
</cp:coreProperties>
</file>